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y="10287000" cx="18288000"/>
  <p:notesSz cx="6858000" cy="9144000"/>
  <p:embeddedFontLst>
    <p:embeddedFont>
      <p:font typeface="Patrick Hand"/>
      <p:regular r:id="rId55"/>
    </p:embeddedFont>
    <p:embeddedFont>
      <p:font typeface="Roboto"/>
      <p:regular r:id="rId56"/>
      <p:bold r:id="rId57"/>
      <p:italic r:id="rId58"/>
      <p:boldItalic r:id="rId59"/>
    </p:embeddedFont>
    <p:embeddedFont>
      <p:font typeface="Pompiere"/>
      <p:regular r:id="rId60"/>
    </p:embeddedFont>
    <p:embeddedFont>
      <p:font typeface="Shadows Into Light"/>
      <p:regular r:id="rId61"/>
    </p:embeddedFont>
    <p:embeddedFont>
      <p:font typeface="Roboto Mono"/>
      <p:regular r:id="rId62"/>
      <p:bold r:id="rId63"/>
      <p:italic r:id="rId64"/>
      <p:boldItalic r:id="rId6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66" roundtripDataSignature="AMtx7mg6Bp3/j9Rfoft1ZnB/sDMROKJa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7C61ACA-3D33-4E17-B883-43ABDF78008A}">
  <a:tblStyle styleId="{97C61ACA-3D33-4E17-B883-43ABDF78008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Mono-regular.fntdata"/><Relationship Id="rId61" Type="http://schemas.openxmlformats.org/officeDocument/2006/relationships/font" Target="fonts/ShadowsIntoLight-regular.fntdata"/><Relationship Id="rId20" Type="http://schemas.openxmlformats.org/officeDocument/2006/relationships/slide" Target="slides/slide14.xml"/><Relationship Id="rId64" Type="http://schemas.openxmlformats.org/officeDocument/2006/relationships/font" Target="fonts/RobotoMono-italic.fntdata"/><Relationship Id="rId63" Type="http://schemas.openxmlformats.org/officeDocument/2006/relationships/font" Target="fonts/RobotoMono-bold.fntdata"/><Relationship Id="rId22" Type="http://schemas.openxmlformats.org/officeDocument/2006/relationships/slide" Target="slides/slide16.xml"/><Relationship Id="rId66" Type="http://customschemas.google.com/relationships/presentationmetadata" Target="metadata"/><Relationship Id="rId21" Type="http://schemas.openxmlformats.org/officeDocument/2006/relationships/slide" Target="slides/slide15.xml"/><Relationship Id="rId65" Type="http://schemas.openxmlformats.org/officeDocument/2006/relationships/font" Target="fonts/RobotoMono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Pompiere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font" Target="fonts/PatrickHand-regular.fntdata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font" Target="fonts/Roboto-bold.fntdata"/><Relationship Id="rId12" Type="http://schemas.openxmlformats.org/officeDocument/2006/relationships/slide" Target="slides/slide6.xml"/><Relationship Id="rId56" Type="http://schemas.openxmlformats.org/officeDocument/2006/relationships/font" Target="fonts/Roboto-regular.fntdata"/><Relationship Id="rId15" Type="http://schemas.openxmlformats.org/officeDocument/2006/relationships/slide" Target="slides/slide9.xml"/><Relationship Id="rId59" Type="http://schemas.openxmlformats.org/officeDocument/2006/relationships/font" Target="fonts/Roboto-boldItalic.fntdata"/><Relationship Id="rId14" Type="http://schemas.openxmlformats.org/officeDocument/2006/relationships/slide" Target="slides/slide8.xml"/><Relationship Id="rId58" Type="http://schemas.openxmlformats.org/officeDocument/2006/relationships/font" Target="fonts/Roboto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03c61110f8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1" name="Google Shape;181;g303c61110f8_0_3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adf98b5be_0_10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9" name="Google Shape;189;g2fadf98b5be_0_10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03c61110f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9" name="Google Shape;219;g303c61110f8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03c61110f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0" name="Google Shape;250;g303c61110f8_0_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03c61110f8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2" name="Google Shape;282;g303c61110f8_0_6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03c61110f8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6" name="Google Shape;316;g303c61110f8_0_2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03c61110f8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4" name="Google Shape;324;g303c61110f8_0_3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03c61110f8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9" name="Google Shape;329;g303c61110f8_0_3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03c61110f8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5" name="Google Shape;335;g303c61110f8_0_3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03c61110f8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1" name="Google Shape;341;g303c61110f8_0_3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203edcc6d0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0" name="Google Shape;100;g2203edcc6d0_0_3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fda085064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9" name="Google Shape;349;g2fda0850647_0_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03c61110f8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6" name="Google Shape;356;g303c61110f8_0_3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03c61110f8_0_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03c61110f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03c61110f8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2" name="Google Shape;392;g303c61110f8_0_3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03c61110f8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03" name="Google Shape;403;g303c61110f8_0_46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03c61110f8_0_4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03c61110f8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03c61110f8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39" name="Google Shape;439;g303c61110f8_0_50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03c61110f8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5" name="Google Shape;445;g303c61110f8_0_5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043e06e48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56" name="Google Shape;456;g3043e06e484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03c61110f8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64" name="Google Shape;464;g303c61110f8_0_5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203edcc6d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5" name="Google Shape;115;g2203edcc6d0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03c61110f8_0_5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03c61110f8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303c61110f8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06" name="Google Shape;506;g303c61110f8_0_5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03c61110f8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12" name="Google Shape;512;g303c61110f8_0_5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043e06e48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1" name="Google Shape;521;g3043e06e484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03c61110f8_0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9" name="Google Shape;529;g303c61110f8_0_5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043e06e48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38" name="Google Shape;538;g3043e06e484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3043e06e48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6" name="Google Shape;546;g3043e06e484_0_1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043e06e484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52" name="Google Shape;552;g3043e06e484_0_1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043e06e484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59" name="Google Shape;559;g3043e06e484_0_1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043e06e484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65" name="Google Shape;565;g3043e06e484_0_1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f629a5417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8" name="Google Shape;128;g2f629a54177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043e06e484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71" name="Google Shape;571;g3043e06e484_0_1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043e06e484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77" name="Google Shape;577;g3043e06e484_0_1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043e06e484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83" name="Google Shape;583;g3043e06e484_0_16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043e06e48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89" name="Google Shape;589;g3043e06e484_0_1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3043e06e484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97" name="Google Shape;597;g3043e06e484_0_1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2fda0850647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04" name="Google Shape;604;g2fda0850647_0_1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2f0954d788c_2_9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15" name="Google Shape;615;g2f0954d788c_2_9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2f348da54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27" name="Google Shape;627;g2f348da547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38" name="Google Shape;638;p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9" name="Google Shape;13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03c61110f8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1" name="Google Shape;151;g303c61110f8_0_3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03c61110f8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g303c61110f8_0_3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03c61110f8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5" name="Google Shape;165;g303c61110f8_0_3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03c61110f8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3" name="Google Shape;173;g303c61110f8_0_3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6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26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8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bg>
      <p:bgPr>
        <a:solidFill>
          <a:srgbClr val="F3F6F8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300c1086b72_0_568"/>
          <p:cNvSpPr/>
          <p:nvPr/>
        </p:nvSpPr>
        <p:spPr>
          <a:xfrm>
            <a:off x="0" y="0"/>
            <a:ext cx="18283800" cy="961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83775" lIns="116000" spcFirstLastPara="1" rIns="167625" wrap="square" tIns="83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g300c1086b72_0_568"/>
          <p:cNvSpPr/>
          <p:nvPr>
            <p:ph idx="2" type="pic"/>
          </p:nvPr>
        </p:nvSpPr>
        <p:spPr>
          <a:xfrm>
            <a:off x="536558" y="402532"/>
            <a:ext cx="17215800" cy="8817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9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7" name="Google Shape;27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9" name="Google Shape;39;p22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3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23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7" name="Google Shape;47;p23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23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9" name="Google Shape;49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5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25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Relationship Id="rId4" Type="http://schemas.openxmlformats.org/officeDocument/2006/relationships/image" Target="../media/image3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0.png"/><Relationship Id="rId4" Type="http://schemas.openxmlformats.org/officeDocument/2006/relationships/image" Target="../media/image3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1.png"/><Relationship Id="rId4" Type="http://schemas.openxmlformats.org/officeDocument/2006/relationships/image" Target="../media/image33.png"/><Relationship Id="rId5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7.png"/><Relationship Id="rId4" Type="http://schemas.openxmlformats.org/officeDocument/2006/relationships/image" Target="../media/image2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www.youtube.com/watch?v=srQTRZzBnoo&amp;list=PLJw3ZK6gs8y2AQu_5AxCE7DDas3rg1y8N" TargetMode="External"/><Relationship Id="rId4" Type="http://schemas.openxmlformats.org/officeDocument/2006/relationships/hyperlink" Target="https://cosiam.net/index.php/mmc-cosiam-2024/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29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0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6.png"/><Relationship Id="rId4" Type="http://schemas.openxmlformats.org/officeDocument/2006/relationships/hyperlink" Target="https://colab.research.google.com/drive/1j7V0oLEx_LOBJrKONLSmr5EVZtZxIdax?usp=sharing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28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3.png"/><Relationship Id="rId4" Type="http://schemas.openxmlformats.org/officeDocument/2006/relationships/image" Target="../media/image36.png"/><Relationship Id="rId5" Type="http://schemas.openxmlformats.org/officeDocument/2006/relationships/image" Target="../media/image38.png"/><Relationship Id="rId6" Type="http://schemas.openxmlformats.org/officeDocument/2006/relationships/hyperlink" Target="mailto:vroberta@unicomfacauca.edu.co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41.png"/><Relationship Id="rId7" Type="http://schemas.openxmlformats.org/officeDocument/2006/relationships/hyperlink" Target="mailto:vroberta@unicomfacauca.edu.co" TargetMode="External"/><Relationship Id="rId8" Type="http://schemas.openxmlformats.org/officeDocument/2006/relationships/hyperlink" Target="https://github.com/vivianamarquez/unicomfacauca-ai-2024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16.png"/><Relationship Id="rId5" Type="http://schemas.openxmlformats.org/officeDocument/2006/relationships/image" Target="../media/image30.png"/><Relationship Id="rId6" Type="http://schemas.openxmlformats.org/officeDocument/2006/relationships/image" Target="../media/image22.png"/><Relationship Id="rId7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BF7F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"/>
          <p:cNvSpPr/>
          <p:nvPr/>
        </p:nvSpPr>
        <p:spPr>
          <a:xfrm flipH="1" rot="10800000">
            <a:off x="9223231" y="6511994"/>
            <a:ext cx="11552272" cy="1596314"/>
          </a:xfrm>
          <a:custGeom>
            <a:rect b="b" l="l" r="r" t="t"/>
            <a:pathLst>
              <a:path extrusionOk="0" h="1596314" w="11552272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" name="Google Shape;88;p1"/>
          <p:cNvSpPr/>
          <p:nvPr/>
        </p:nvSpPr>
        <p:spPr>
          <a:xfrm flipH="1">
            <a:off x="-2649686" y="-225739"/>
            <a:ext cx="11546413" cy="1595504"/>
          </a:xfrm>
          <a:custGeom>
            <a:rect b="b" l="l" r="r" t="t"/>
            <a:pathLst>
              <a:path extrusionOk="0" h="1595504" w="11546413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"/>
          <p:cNvSpPr/>
          <p:nvPr/>
        </p:nvSpPr>
        <p:spPr>
          <a:xfrm rot="-856187">
            <a:off x="2644537" y="1129468"/>
            <a:ext cx="1551105" cy="1123038"/>
          </a:xfrm>
          <a:custGeom>
            <a:rect b="b" l="l" r="r" t="t"/>
            <a:pathLst>
              <a:path extrusionOk="0" h="1583030" w="1737858">
                <a:moveTo>
                  <a:pt x="0" y="0"/>
                </a:moveTo>
                <a:lnTo>
                  <a:pt x="1737858" y="0"/>
                </a:lnTo>
                <a:lnTo>
                  <a:pt x="1737858" y="1583031"/>
                </a:lnTo>
                <a:lnTo>
                  <a:pt x="0" y="15830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0" name="Google Shape;90;p1"/>
          <p:cNvSpPr/>
          <p:nvPr/>
        </p:nvSpPr>
        <p:spPr>
          <a:xfrm>
            <a:off x="1354676" y="3429000"/>
            <a:ext cx="3137601" cy="3345646"/>
          </a:xfrm>
          <a:custGeom>
            <a:rect b="b" l="l" r="r" t="t"/>
            <a:pathLst>
              <a:path extrusionOk="0" h="4248440" w="3713137">
                <a:moveTo>
                  <a:pt x="0" y="0"/>
                </a:moveTo>
                <a:lnTo>
                  <a:pt x="3713137" y="0"/>
                </a:lnTo>
                <a:lnTo>
                  <a:pt x="3713137" y="4248440"/>
                </a:lnTo>
                <a:lnTo>
                  <a:pt x="0" y="42484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1" name="Google Shape;91;p1"/>
          <p:cNvSpPr txBox="1"/>
          <p:nvPr/>
        </p:nvSpPr>
        <p:spPr>
          <a:xfrm>
            <a:off x="4073327" y="1907300"/>
            <a:ext cx="8514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60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Desbloqueando el Poder de los Datos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54649" y="4105316"/>
            <a:ext cx="11029200" cy="29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8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Inteligencia Artificial </a:t>
            </a:r>
            <a:endParaRPr b="0" i="0" sz="9600" u="none" cap="none" strike="noStrike">
              <a:solidFill>
                <a:srgbClr val="000000"/>
              </a:solidFill>
              <a:latin typeface="Pompiere"/>
              <a:ea typeface="Pompiere"/>
              <a:cs typeface="Pompiere"/>
              <a:sym typeface="Pompiere"/>
            </a:endParaRPr>
          </a:p>
          <a:p>
            <a:pPr indent="0" lvl="0" marL="0" marR="0" rtl="0" algn="l">
              <a:lnSpc>
                <a:spcPct val="98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&amp; Ciencia de Datos para todos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"/>
          <p:cNvSpPr/>
          <p:nvPr/>
        </p:nvSpPr>
        <p:spPr>
          <a:xfrm rot="-1397564">
            <a:off x="15202375" y="1775926"/>
            <a:ext cx="1717598" cy="2462506"/>
          </a:xfrm>
          <a:custGeom>
            <a:rect b="b" l="l" r="r" t="t"/>
            <a:pathLst>
              <a:path extrusionOk="0" h="2465181" w="1719464">
                <a:moveTo>
                  <a:pt x="0" y="0"/>
                </a:moveTo>
                <a:lnTo>
                  <a:pt x="1719464" y="0"/>
                </a:lnTo>
                <a:lnTo>
                  <a:pt x="1719464" y="2465180"/>
                </a:lnTo>
                <a:lnTo>
                  <a:pt x="0" y="24651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4" name="Google Shape;94;p1"/>
          <p:cNvSpPr txBox="1"/>
          <p:nvPr/>
        </p:nvSpPr>
        <p:spPr>
          <a:xfrm>
            <a:off x="12720294" y="1695850"/>
            <a:ext cx="2554800" cy="23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16"/>
              <a:buFont typeface="Arial"/>
              <a:buNone/>
            </a:pPr>
            <a:r>
              <a:rPr b="0" i="0" lang="en-US" sz="15616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🤖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p1"/>
          <p:cNvPicPr preferRelativeResize="0"/>
          <p:nvPr/>
        </p:nvPicPr>
        <p:blipFill rotWithShape="1">
          <a:blip r:embed="rId7">
            <a:alphaModFix/>
          </a:blip>
          <a:srcRect b="25221" l="0" r="0" t="21116"/>
          <a:stretch/>
        </p:blipFill>
        <p:spPr>
          <a:xfrm>
            <a:off x="7418788" y="152400"/>
            <a:ext cx="3450424" cy="143122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"/>
          <p:cNvSpPr/>
          <p:nvPr/>
        </p:nvSpPr>
        <p:spPr>
          <a:xfrm>
            <a:off x="0" y="7879700"/>
            <a:ext cx="18288000" cy="23796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rgbClr val="949B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380950" y="7903700"/>
            <a:ext cx="15627300" cy="23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51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rPr>
              <a:t>Descanzo. Regresamos a las: 8:05 a.m.</a:t>
            </a:r>
            <a:endParaRPr b="0" i="0" sz="51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marR="0" rtl="0" algn="just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51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rPr>
              <a:t>¿Te gustaría comenzar el día con alguna canción en específico? </a:t>
            </a:r>
            <a:endParaRPr b="0" i="0" sz="51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marR="0" rtl="0" algn="just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51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rPr>
              <a:t>Coméntala en el chat  🎶 💬</a:t>
            </a:r>
            <a:endParaRPr b="0" i="0" sz="51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g303c61110f8_0_379"/>
          <p:cNvPicPr preferRelativeResize="0"/>
          <p:nvPr/>
        </p:nvPicPr>
        <p:blipFill rotWithShape="1">
          <a:blip r:embed="rId3">
            <a:alphaModFix/>
          </a:blip>
          <a:srcRect b="0" l="0" r="33906" t="0"/>
          <a:stretch/>
        </p:blipFill>
        <p:spPr>
          <a:xfrm>
            <a:off x="6418300" y="3158885"/>
            <a:ext cx="11754451" cy="426461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303c61110f8_0_379"/>
          <p:cNvSpPr txBox="1"/>
          <p:nvPr/>
        </p:nvSpPr>
        <p:spPr>
          <a:xfrm>
            <a:off x="726077" y="1866900"/>
            <a:ext cx="16411800" cy="54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Etiquetas 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(en el contexto del aprendizaje supervisado)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Son los valores de las variables objetivo que el modelo intenta predecir </a:t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838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t/>
            </a:r>
            <a:endParaRPr b="1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En este caso específico 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las etiquetas son:</a:t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b="0" i="0" lang="en-US" sz="31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Setosa</a:t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b="0" i="0" lang="en-US" sz="31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Versicolor</a:t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b="0" i="0" lang="en-US" sz="31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Virginica</a:t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5" name="Google Shape;185;g303c61110f8_0_3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6526" y="7423490"/>
            <a:ext cx="5866313" cy="2622262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303c61110f8_0_379"/>
          <p:cNvSpPr txBox="1"/>
          <p:nvPr/>
        </p:nvSpPr>
        <p:spPr>
          <a:xfrm>
            <a:off x="288000" y="642538"/>
            <a:ext cx="1269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Partes de un modelo de Machine Learning</a:t>
            </a:r>
            <a:endParaRPr b="1" sz="44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fadf98b5be_0_1035"/>
          <p:cNvSpPr txBox="1"/>
          <p:nvPr/>
        </p:nvSpPr>
        <p:spPr>
          <a:xfrm>
            <a:off x="526550" y="540213"/>
            <a:ext cx="1269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n-US" sz="44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Pasos en un proyecto de Machine Learning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2" name="Google Shape;192;g2fadf98b5be_0_1035"/>
          <p:cNvGrpSpPr/>
          <p:nvPr/>
        </p:nvGrpSpPr>
        <p:grpSpPr>
          <a:xfrm>
            <a:off x="526550" y="2285075"/>
            <a:ext cx="5060402" cy="1853963"/>
            <a:chOff x="0" y="0"/>
            <a:chExt cx="1067100" cy="281475"/>
          </a:xfrm>
        </p:grpSpPr>
        <p:sp>
          <p:nvSpPr>
            <p:cNvPr id="193" name="Google Shape;193;g2fadf98b5be_0_10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g2fadf98b5be_0_10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Definir el problema de negocios/</a:t>
              </a:r>
              <a:b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</a:b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la pregunta de investigación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195" name="Google Shape;195;g2fadf98b5be_0_1035"/>
          <p:cNvGrpSpPr/>
          <p:nvPr/>
        </p:nvGrpSpPr>
        <p:grpSpPr>
          <a:xfrm>
            <a:off x="6499800" y="2285075"/>
            <a:ext cx="5060402" cy="1853963"/>
            <a:chOff x="0" y="0"/>
            <a:chExt cx="1067100" cy="281475"/>
          </a:xfrm>
        </p:grpSpPr>
        <p:sp>
          <p:nvSpPr>
            <p:cNvPr id="196" name="Google Shape;196;g2fadf98b5be_0_10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g2fadf98b5be_0_10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Obtener y explorar los datos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198" name="Google Shape;198;g2fadf98b5be_0_1035"/>
          <p:cNvGrpSpPr/>
          <p:nvPr/>
        </p:nvGrpSpPr>
        <p:grpSpPr>
          <a:xfrm>
            <a:off x="12473050" y="2285075"/>
            <a:ext cx="5060402" cy="1853963"/>
            <a:chOff x="0" y="0"/>
            <a:chExt cx="1067100" cy="281475"/>
          </a:xfrm>
        </p:grpSpPr>
        <p:sp>
          <p:nvSpPr>
            <p:cNvPr id="199" name="Google Shape;199;g2fadf98b5be_0_10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g2fadf98b5be_0_10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Ingeniería de características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01" name="Google Shape;201;g2fadf98b5be_0_1035"/>
          <p:cNvGrpSpPr/>
          <p:nvPr/>
        </p:nvGrpSpPr>
        <p:grpSpPr>
          <a:xfrm>
            <a:off x="12473050" y="5824150"/>
            <a:ext cx="5060402" cy="1853963"/>
            <a:chOff x="0" y="0"/>
            <a:chExt cx="1067100" cy="281475"/>
          </a:xfrm>
        </p:grpSpPr>
        <p:sp>
          <p:nvSpPr>
            <p:cNvPr id="202" name="Google Shape;202;g2fadf98b5be_0_10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g2fadf98b5be_0_10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Entrenar diferentes modelos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04" name="Google Shape;204;g2fadf98b5be_0_1035"/>
          <p:cNvGrpSpPr/>
          <p:nvPr/>
        </p:nvGrpSpPr>
        <p:grpSpPr>
          <a:xfrm>
            <a:off x="6499800" y="5824150"/>
            <a:ext cx="5060402" cy="1853963"/>
            <a:chOff x="0" y="0"/>
            <a:chExt cx="1067100" cy="281475"/>
          </a:xfrm>
        </p:grpSpPr>
        <p:sp>
          <p:nvSpPr>
            <p:cNvPr id="205" name="Google Shape;205;g2fadf98b5be_0_10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g2fadf98b5be_0_10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Evaluar los modelos y seleccionar el mejor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07" name="Google Shape;207;g2fadf98b5be_0_1035"/>
          <p:cNvGrpSpPr/>
          <p:nvPr/>
        </p:nvGrpSpPr>
        <p:grpSpPr>
          <a:xfrm>
            <a:off x="526550" y="5824150"/>
            <a:ext cx="5060402" cy="1853963"/>
            <a:chOff x="0" y="0"/>
            <a:chExt cx="1067100" cy="281475"/>
          </a:xfrm>
        </p:grpSpPr>
        <p:sp>
          <p:nvSpPr>
            <p:cNvPr id="208" name="Google Shape;208;g2fadf98b5be_0_10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g2fadf98b5be_0_10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Despliegue/socialización de los resultados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cxnSp>
        <p:nvCxnSpPr>
          <p:cNvPr id="210" name="Google Shape;210;g2fadf98b5be_0_1035"/>
          <p:cNvCxnSpPr>
            <a:stCxn id="194" idx="3"/>
            <a:endCxn id="197" idx="1"/>
          </p:cNvCxnSpPr>
          <p:nvPr/>
        </p:nvCxnSpPr>
        <p:spPr>
          <a:xfrm>
            <a:off x="5586952" y="3306163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11" name="Google Shape;211;g2fadf98b5be_0_1035"/>
          <p:cNvCxnSpPr/>
          <p:nvPr/>
        </p:nvCxnSpPr>
        <p:spPr>
          <a:xfrm>
            <a:off x="11560202" y="3306163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12" name="Google Shape;212;g2fadf98b5be_0_1035"/>
          <p:cNvCxnSpPr>
            <a:stCxn id="200" idx="2"/>
            <a:endCxn id="203" idx="0"/>
          </p:cNvCxnSpPr>
          <p:nvPr/>
        </p:nvCxnSpPr>
        <p:spPr>
          <a:xfrm>
            <a:off x="15003251" y="4139038"/>
            <a:ext cx="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13" name="Google Shape;213;g2fadf98b5be_0_1035"/>
          <p:cNvCxnSpPr>
            <a:stCxn id="203" idx="1"/>
            <a:endCxn id="206" idx="3"/>
          </p:cNvCxnSpPr>
          <p:nvPr/>
        </p:nvCxnSpPr>
        <p:spPr>
          <a:xfrm rot="10800000">
            <a:off x="11560150" y="6845238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14" name="Google Shape;214;g2fadf98b5be_0_1035"/>
          <p:cNvCxnSpPr>
            <a:stCxn id="206" idx="1"/>
            <a:endCxn id="209" idx="3"/>
          </p:cNvCxnSpPr>
          <p:nvPr/>
        </p:nvCxnSpPr>
        <p:spPr>
          <a:xfrm rot="10800000">
            <a:off x="5586900" y="6845238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15" name="Google Shape;215;g2fadf98b5be_0_1035"/>
          <p:cNvCxnSpPr>
            <a:stCxn id="209" idx="0"/>
            <a:endCxn id="197" idx="2"/>
          </p:cNvCxnSpPr>
          <p:nvPr/>
        </p:nvCxnSpPr>
        <p:spPr>
          <a:xfrm flipH="1" rot="10800000">
            <a:off x="3056751" y="4139162"/>
            <a:ext cx="597330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dot"/>
            <a:round/>
            <a:headEnd len="sm" w="sm" type="none"/>
            <a:tailEnd len="med" w="med" type="stealth"/>
          </a:ln>
        </p:spPr>
      </p:cxnSp>
      <p:cxnSp>
        <p:nvCxnSpPr>
          <p:cNvPr id="216" name="Google Shape;216;g2fadf98b5be_0_1035"/>
          <p:cNvCxnSpPr>
            <a:stCxn id="206" idx="0"/>
            <a:endCxn id="197" idx="2"/>
          </p:cNvCxnSpPr>
          <p:nvPr/>
        </p:nvCxnSpPr>
        <p:spPr>
          <a:xfrm rot="10800000">
            <a:off x="9030001" y="4139162"/>
            <a:ext cx="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dot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03c61110f8_0_5"/>
          <p:cNvSpPr txBox="1"/>
          <p:nvPr/>
        </p:nvSpPr>
        <p:spPr>
          <a:xfrm>
            <a:off x="526550" y="540213"/>
            <a:ext cx="1269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n-US" sz="44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Pasos en un proyecto de Machine Learning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2" name="Google Shape;222;g303c61110f8_0_5"/>
          <p:cNvGrpSpPr/>
          <p:nvPr/>
        </p:nvGrpSpPr>
        <p:grpSpPr>
          <a:xfrm>
            <a:off x="526550" y="2285075"/>
            <a:ext cx="5060402" cy="1853963"/>
            <a:chOff x="0" y="0"/>
            <a:chExt cx="1067100" cy="281475"/>
          </a:xfrm>
        </p:grpSpPr>
        <p:sp>
          <p:nvSpPr>
            <p:cNvPr id="223" name="Google Shape;223;g303c61110f8_0_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g303c61110f8_0_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Definir el problema de negocios/</a:t>
              </a:r>
              <a:b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</a:b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la pregunta de investigación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25" name="Google Shape;225;g303c61110f8_0_5"/>
          <p:cNvGrpSpPr/>
          <p:nvPr/>
        </p:nvGrpSpPr>
        <p:grpSpPr>
          <a:xfrm>
            <a:off x="6499800" y="2285075"/>
            <a:ext cx="5060402" cy="1853963"/>
            <a:chOff x="0" y="0"/>
            <a:chExt cx="1067100" cy="281475"/>
          </a:xfrm>
        </p:grpSpPr>
        <p:sp>
          <p:nvSpPr>
            <p:cNvPr id="226" name="Google Shape;226;g303c61110f8_0_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g303c61110f8_0_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Obtener y explorar los datos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28" name="Google Shape;228;g303c61110f8_0_5"/>
          <p:cNvGrpSpPr/>
          <p:nvPr/>
        </p:nvGrpSpPr>
        <p:grpSpPr>
          <a:xfrm>
            <a:off x="12473050" y="2285075"/>
            <a:ext cx="5060402" cy="1853963"/>
            <a:chOff x="0" y="0"/>
            <a:chExt cx="1067100" cy="281475"/>
          </a:xfrm>
        </p:grpSpPr>
        <p:sp>
          <p:nvSpPr>
            <p:cNvPr id="229" name="Google Shape;229;g303c61110f8_0_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g303c61110f8_0_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Ingeniería de características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31" name="Google Shape;231;g303c61110f8_0_5"/>
          <p:cNvGrpSpPr/>
          <p:nvPr/>
        </p:nvGrpSpPr>
        <p:grpSpPr>
          <a:xfrm>
            <a:off x="12473050" y="5824150"/>
            <a:ext cx="5060402" cy="1853963"/>
            <a:chOff x="0" y="0"/>
            <a:chExt cx="1067100" cy="281475"/>
          </a:xfrm>
        </p:grpSpPr>
        <p:sp>
          <p:nvSpPr>
            <p:cNvPr id="232" name="Google Shape;232;g303c61110f8_0_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g303c61110f8_0_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Entrenar diferentes modelos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34" name="Google Shape;234;g303c61110f8_0_5"/>
          <p:cNvGrpSpPr/>
          <p:nvPr/>
        </p:nvGrpSpPr>
        <p:grpSpPr>
          <a:xfrm>
            <a:off x="6499800" y="5824150"/>
            <a:ext cx="5060402" cy="1853963"/>
            <a:chOff x="0" y="0"/>
            <a:chExt cx="1067100" cy="281475"/>
          </a:xfrm>
        </p:grpSpPr>
        <p:sp>
          <p:nvSpPr>
            <p:cNvPr id="235" name="Google Shape;235;g303c61110f8_0_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303c61110f8_0_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Evaluar los modelos y seleccionar el mejor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37" name="Google Shape;237;g303c61110f8_0_5"/>
          <p:cNvGrpSpPr/>
          <p:nvPr/>
        </p:nvGrpSpPr>
        <p:grpSpPr>
          <a:xfrm>
            <a:off x="526550" y="5824150"/>
            <a:ext cx="5060402" cy="1853963"/>
            <a:chOff x="0" y="0"/>
            <a:chExt cx="1067100" cy="281475"/>
          </a:xfrm>
        </p:grpSpPr>
        <p:sp>
          <p:nvSpPr>
            <p:cNvPr id="238" name="Google Shape;238;g303c61110f8_0_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303c61110f8_0_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Despliegue/socialización de los resultados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cxnSp>
        <p:nvCxnSpPr>
          <p:cNvPr id="240" name="Google Shape;240;g303c61110f8_0_5"/>
          <p:cNvCxnSpPr>
            <a:stCxn id="224" idx="3"/>
            <a:endCxn id="227" idx="1"/>
          </p:cNvCxnSpPr>
          <p:nvPr/>
        </p:nvCxnSpPr>
        <p:spPr>
          <a:xfrm>
            <a:off x="5586952" y="3306163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41" name="Google Shape;241;g303c61110f8_0_5"/>
          <p:cNvCxnSpPr/>
          <p:nvPr/>
        </p:nvCxnSpPr>
        <p:spPr>
          <a:xfrm>
            <a:off x="11560202" y="3306163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42" name="Google Shape;242;g303c61110f8_0_5"/>
          <p:cNvCxnSpPr>
            <a:stCxn id="230" idx="2"/>
            <a:endCxn id="233" idx="0"/>
          </p:cNvCxnSpPr>
          <p:nvPr/>
        </p:nvCxnSpPr>
        <p:spPr>
          <a:xfrm>
            <a:off x="15003251" y="4139038"/>
            <a:ext cx="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43" name="Google Shape;243;g303c61110f8_0_5"/>
          <p:cNvCxnSpPr>
            <a:stCxn id="233" idx="1"/>
            <a:endCxn id="236" idx="3"/>
          </p:cNvCxnSpPr>
          <p:nvPr/>
        </p:nvCxnSpPr>
        <p:spPr>
          <a:xfrm rot="10800000">
            <a:off x="11560150" y="6845238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44" name="Google Shape;244;g303c61110f8_0_5"/>
          <p:cNvCxnSpPr>
            <a:stCxn id="236" idx="1"/>
            <a:endCxn id="239" idx="3"/>
          </p:cNvCxnSpPr>
          <p:nvPr/>
        </p:nvCxnSpPr>
        <p:spPr>
          <a:xfrm rot="10800000">
            <a:off x="5586900" y="6845238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45" name="Google Shape;245;g303c61110f8_0_5"/>
          <p:cNvCxnSpPr>
            <a:stCxn id="239" idx="0"/>
            <a:endCxn id="227" idx="2"/>
          </p:cNvCxnSpPr>
          <p:nvPr/>
        </p:nvCxnSpPr>
        <p:spPr>
          <a:xfrm flipH="1" rot="10800000">
            <a:off x="3056751" y="4139162"/>
            <a:ext cx="597330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dot"/>
            <a:round/>
            <a:headEnd len="sm" w="sm" type="none"/>
            <a:tailEnd len="med" w="med" type="stealth"/>
          </a:ln>
        </p:spPr>
      </p:cxnSp>
      <p:cxnSp>
        <p:nvCxnSpPr>
          <p:cNvPr id="246" name="Google Shape;246;g303c61110f8_0_5"/>
          <p:cNvCxnSpPr>
            <a:stCxn id="236" idx="0"/>
            <a:endCxn id="227" idx="2"/>
          </p:cNvCxnSpPr>
          <p:nvPr/>
        </p:nvCxnSpPr>
        <p:spPr>
          <a:xfrm rot="10800000">
            <a:off x="9030001" y="4139162"/>
            <a:ext cx="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dot"/>
            <a:round/>
            <a:headEnd len="sm" w="sm" type="none"/>
            <a:tailEnd len="med" w="med" type="stealth"/>
          </a:ln>
        </p:spPr>
      </p:cxnSp>
      <p:sp>
        <p:nvSpPr>
          <p:cNvPr id="247" name="Google Shape;247;g303c61110f8_0_5"/>
          <p:cNvSpPr txBox="1"/>
          <p:nvPr/>
        </p:nvSpPr>
        <p:spPr>
          <a:xfrm>
            <a:off x="6891125" y="3578100"/>
            <a:ext cx="1351800" cy="677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Clase 6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03c61110f8_0_35"/>
          <p:cNvSpPr txBox="1"/>
          <p:nvPr/>
        </p:nvSpPr>
        <p:spPr>
          <a:xfrm>
            <a:off x="526550" y="540213"/>
            <a:ext cx="1269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n-US" sz="44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Pasos en un proyecto de Machine Learning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3" name="Google Shape;253;g303c61110f8_0_35"/>
          <p:cNvGrpSpPr/>
          <p:nvPr/>
        </p:nvGrpSpPr>
        <p:grpSpPr>
          <a:xfrm>
            <a:off x="526550" y="2285075"/>
            <a:ext cx="5060402" cy="1853963"/>
            <a:chOff x="0" y="0"/>
            <a:chExt cx="1067100" cy="281475"/>
          </a:xfrm>
        </p:grpSpPr>
        <p:sp>
          <p:nvSpPr>
            <p:cNvPr id="254" name="Google Shape;254;g303c61110f8_0_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g303c61110f8_0_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Definir el problema de negocios/</a:t>
              </a:r>
              <a:b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</a:b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la pregunta de investigación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56" name="Google Shape;256;g303c61110f8_0_35"/>
          <p:cNvGrpSpPr/>
          <p:nvPr/>
        </p:nvGrpSpPr>
        <p:grpSpPr>
          <a:xfrm>
            <a:off x="6499800" y="2285075"/>
            <a:ext cx="5060402" cy="1853963"/>
            <a:chOff x="0" y="0"/>
            <a:chExt cx="1067100" cy="281475"/>
          </a:xfrm>
        </p:grpSpPr>
        <p:sp>
          <p:nvSpPr>
            <p:cNvPr id="257" name="Google Shape;257;g303c61110f8_0_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g303c61110f8_0_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Obtener y explorar los datos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59" name="Google Shape;259;g303c61110f8_0_35"/>
          <p:cNvGrpSpPr/>
          <p:nvPr/>
        </p:nvGrpSpPr>
        <p:grpSpPr>
          <a:xfrm>
            <a:off x="12473050" y="2285075"/>
            <a:ext cx="5060402" cy="1853963"/>
            <a:chOff x="0" y="0"/>
            <a:chExt cx="1067100" cy="281475"/>
          </a:xfrm>
        </p:grpSpPr>
        <p:sp>
          <p:nvSpPr>
            <p:cNvPr id="260" name="Google Shape;260;g303c61110f8_0_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g303c61110f8_0_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Ingeniería de características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62" name="Google Shape;262;g303c61110f8_0_35"/>
          <p:cNvGrpSpPr/>
          <p:nvPr/>
        </p:nvGrpSpPr>
        <p:grpSpPr>
          <a:xfrm>
            <a:off x="12473050" y="5824150"/>
            <a:ext cx="5060402" cy="1853963"/>
            <a:chOff x="0" y="0"/>
            <a:chExt cx="1067100" cy="281475"/>
          </a:xfrm>
        </p:grpSpPr>
        <p:sp>
          <p:nvSpPr>
            <p:cNvPr id="263" name="Google Shape;263;g303c61110f8_0_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g303c61110f8_0_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Entrenar diferentes modelos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65" name="Google Shape;265;g303c61110f8_0_35"/>
          <p:cNvGrpSpPr/>
          <p:nvPr/>
        </p:nvGrpSpPr>
        <p:grpSpPr>
          <a:xfrm>
            <a:off x="6499800" y="5824150"/>
            <a:ext cx="5060402" cy="1853963"/>
            <a:chOff x="0" y="0"/>
            <a:chExt cx="1067100" cy="281475"/>
          </a:xfrm>
        </p:grpSpPr>
        <p:sp>
          <p:nvSpPr>
            <p:cNvPr id="266" name="Google Shape;266;g303c61110f8_0_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g303c61110f8_0_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Evaluar los modelos y seleccionar el mejor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68" name="Google Shape;268;g303c61110f8_0_35"/>
          <p:cNvGrpSpPr/>
          <p:nvPr/>
        </p:nvGrpSpPr>
        <p:grpSpPr>
          <a:xfrm>
            <a:off x="526550" y="5824150"/>
            <a:ext cx="5060402" cy="1853963"/>
            <a:chOff x="0" y="0"/>
            <a:chExt cx="1067100" cy="281475"/>
          </a:xfrm>
        </p:grpSpPr>
        <p:sp>
          <p:nvSpPr>
            <p:cNvPr id="269" name="Google Shape;269;g303c61110f8_0_35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303c61110f8_0_35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Despliegue/socialización de los resultados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cxnSp>
        <p:nvCxnSpPr>
          <p:cNvPr id="271" name="Google Shape;271;g303c61110f8_0_35"/>
          <p:cNvCxnSpPr>
            <a:stCxn id="255" idx="3"/>
            <a:endCxn id="258" idx="1"/>
          </p:cNvCxnSpPr>
          <p:nvPr/>
        </p:nvCxnSpPr>
        <p:spPr>
          <a:xfrm>
            <a:off x="5586952" y="3306163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72" name="Google Shape;272;g303c61110f8_0_35"/>
          <p:cNvCxnSpPr/>
          <p:nvPr/>
        </p:nvCxnSpPr>
        <p:spPr>
          <a:xfrm>
            <a:off x="11560202" y="3306163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73" name="Google Shape;273;g303c61110f8_0_35"/>
          <p:cNvCxnSpPr>
            <a:stCxn id="261" idx="2"/>
            <a:endCxn id="264" idx="0"/>
          </p:cNvCxnSpPr>
          <p:nvPr/>
        </p:nvCxnSpPr>
        <p:spPr>
          <a:xfrm>
            <a:off x="15003251" y="4139038"/>
            <a:ext cx="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74" name="Google Shape;274;g303c61110f8_0_35"/>
          <p:cNvCxnSpPr>
            <a:stCxn id="264" idx="1"/>
            <a:endCxn id="267" idx="3"/>
          </p:cNvCxnSpPr>
          <p:nvPr/>
        </p:nvCxnSpPr>
        <p:spPr>
          <a:xfrm rot="10800000">
            <a:off x="11560150" y="6845238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75" name="Google Shape;275;g303c61110f8_0_35"/>
          <p:cNvCxnSpPr>
            <a:stCxn id="267" idx="1"/>
            <a:endCxn id="270" idx="3"/>
          </p:cNvCxnSpPr>
          <p:nvPr/>
        </p:nvCxnSpPr>
        <p:spPr>
          <a:xfrm rot="10800000">
            <a:off x="5586900" y="6845238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76" name="Google Shape;276;g303c61110f8_0_35"/>
          <p:cNvCxnSpPr>
            <a:stCxn id="270" idx="0"/>
            <a:endCxn id="258" idx="2"/>
          </p:cNvCxnSpPr>
          <p:nvPr/>
        </p:nvCxnSpPr>
        <p:spPr>
          <a:xfrm flipH="1" rot="10800000">
            <a:off x="3056751" y="4139162"/>
            <a:ext cx="597330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dot"/>
            <a:round/>
            <a:headEnd len="sm" w="sm" type="none"/>
            <a:tailEnd len="med" w="med" type="stealth"/>
          </a:ln>
        </p:spPr>
      </p:cxnSp>
      <p:cxnSp>
        <p:nvCxnSpPr>
          <p:cNvPr id="277" name="Google Shape;277;g303c61110f8_0_35"/>
          <p:cNvCxnSpPr>
            <a:stCxn id="267" idx="0"/>
            <a:endCxn id="258" idx="2"/>
          </p:cNvCxnSpPr>
          <p:nvPr/>
        </p:nvCxnSpPr>
        <p:spPr>
          <a:xfrm rot="10800000">
            <a:off x="9030001" y="4139162"/>
            <a:ext cx="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dot"/>
            <a:round/>
            <a:headEnd len="sm" w="sm" type="none"/>
            <a:tailEnd len="med" w="med" type="stealth"/>
          </a:ln>
        </p:spPr>
      </p:cxnSp>
      <p:sp>
        <p:nvSpPr>
          <p:cNvPr id="278" name="Google Shape;278;g303c61110f8_0_35"/>
          <p:cNvSpPr txBox="1"/>
          <p:nvPr/>
        </p:nvSpPr>
        <p:spPr>
          <a:xfrm>
            <a:off x="6891125" y="3578100"/>
            <a:ext cx="1351800" cy="677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Clase 6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g303c61110f8_0_35"/>
          <p:cNvSpPr txBox="1"/>
          <p:nvPr/>
        </p:nvSpPr>
        <p:spPr>
          <a:xfrm>
            <a:off x="8468100" y="3578100"/>
            <a:ext cx="1351800" cy="677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Clase 7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03c61110f8_0_66"/>
          <p:cNvSpPr txBox="1"/>
          <p:nvPr/>
        </p:nvSpPr>
        <p:spPr>
          <a:xfrm>
            <a:off x="526550" y="540213"/>
            <a:ext cx="1269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n-US" sz="44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Pasos en un proyecto de Machine Learning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5" name="Google Shape;285;g303c61110f8_0_66"/>
          <p:cNvGrpSpPr/>
          <p:nvPr/>
        </p:nvGrpSpPr>
        <p:grpSpPr>
          <a:xfrm>
            <a:off x="526550" y="2285075"/>
            <a:ext cx="5060402" cy="1853963"/>
            <a:chOff x="0" y="0"/>
            <a:chExt cx="1067100" cy="281475"/>
          </a:xfrm>
        </p:grpSpPr>
        <p:sp>
          <p:nvSpPr>
            <p:cNvPr id="286" name="Google Shape;286;g303c61110f8_0_66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303c61110f8_0_66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Definir el problema de negocios/</a:t>
              </a:r>
              <a:b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</a:b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la pregunta de investigación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88" name="Google Shape;288;g303c61110f8_0_66"/>
          <p:cNvGrpSpPr/>
          <p:nvPr/>
        </p:nvGrpSpPr>
        <p:grpSpPr>
          <a:xfrm>
            <a:off x="6499800" y="2285075"/>
            <a:ext cx="5060402" cy="1853963"/>
            <a:chOff x="0" y="0"/>
            <a:chExt cx="1067100" cy="281475"/>
          </a:xfrm>
        </p:grpSpPr>
        <p:sp>
          <p:nvSpPr>
            <p:cNvPr id="289" name="Google Shape;289;g303c61110f8_0_66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303c61110f8_0_66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Obtener y explorar los datos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91" name="Google Shape;291;g303c61110f8_0_66"/>
          <p:cNvGrpSpPr/>
          <p:nvPr/>
        </p:nvGrpSpPr>
        <p:grpSpPr>
          <a:xfrm>
            <a:off x="12473050" y="2285075"/>
            <a:ext cx="5060402" cy="1853963"/>
            <a:chOff x="0" y="0"/>
            <a:chExt cx="1067100" cy="281475"/>
          </a:xfrm>
        </p:grpSpPr>
        <p:sp>
          <p:nvSpPr>
            <p:cNvPr id="292" name="Google Shape;292;g303c61110f8_0_66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303c61110f8_0_66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Ingeniería de características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94" name="Google Shape;294;g303c61110f8_0_66"/>
          <p:cNvGrpSpPr/>
          <p:nvPr/>
        </p:nvGrpSpPr>
        <p:grpSpPr>
          <a:xfrm>
            <a:off x="12473050" y="5824150"/>
            <a:ext cx="5060402" cy="1853963"/>
            <a:chOff x="0" y="0"/>
            <a:chExt cx="1067100" cy="281475"/>
          </a:xfrm>
        </p:grpSpPr>
        <p:sp>
          <p:nvSpPr>
            <p:cNvPr id="295" name="Google Shape;295;g303c61110f8_0_66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g303c61110f8_0_66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Entrenar diferentes modelos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297" name="Google Shape;297;g303c61110f8_0_66"/>
          <p:cNvGrpSpPr/>
          <p:nvPr/>
        </p:nvGrpSpPr>
        <p:grpSpPr>
          <a:xfrm>
            <a:off x="6499800" y="5824150"/>
            <a:ext cx="5060402" cy="1853963"/>
            <a:chOff x="0" y="0"/>
            <a:chExt cx="1067100" cy="281475"/>
          </a:xfrm>
        </p:grpSpPr>
        <p:sp>
          <p:nvSpPr>
            <p:cNvPr id="298" name="Google Shape;298;g303c61110f8_0_66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303c61110f8_0_66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Evaluar los modelos y seleccionar el mejor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grpSp>
        <p:nvGrpSpPr>
          <p:cNvPr id="300" name="Google Shape;300;g303c61110f8_0_66"/>
          <p:cNvGrpSpPr/>
          <p:nvPr/>
        </p:nvGrpSpPr>
        <p:grpSpPr>
          <a:xfrm>
            <a:off x="526550" y="5824150"/>
            <a:ext cx="5060402" cy="1853963"/>
            <a:chOff x="0" y="0"/>
            <a:chExt cx="1067100" cy="281475"/>
          </a:xfrm>
        </p:grpSpPr>
        <p:sp>
          <p:nvSpPr>
            <p:cNvPr id="301" name="Google Shape;301;g303c61110f8_0_66"/>
            <p:cNvSpPr/>
            <p:nvPr/>
          </p:nvSpPr>
          <p:spPr>
            <a:xfrm>
              <a:off x="0" y="0"/>
              <a:ext cx="1066981" cy="281330"/>
            </a:xfrm>
            <a:custGeom>
              <a:rect b="b" l="l" r="r" t="t"/>
              <a:pathLst>
                <a:path extrusionOk="0" h="281330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6111"/>
                  </a:lnTo>
                  <a:cubicBezTo>
                    <a:pt x="1066981" y="226061"/>
                    <a:pt x="1059057" y="245193"/>
                    <a:pt x="1044950" y="259299"/>
                  </a:cubicBezTo>
                  <a:cubicBezTo>
                    <a:pt x="1030844" y="273405"/>
                    <a:pt x="1011712" y="281330"/>
                    <a:pt x="991763" y="281330"/>
                  </a:cubicBezTo>
                  <a:lnTo>
                    <a:pt x="75218" y="281330"/>
                  </a:lnTo>
                  <a:cubicBezTo>
                    <a:pt x="55269" y="281330"/>
                    <a:pt x="36137" y="273405"/>
                    <a:pt x="22031" y="259299"/>
                  </a:cubicBezTo>
                  <a:cubicBezTo>
                    <a:pt x="7925" y="245193"/>
                    <a:pt x="0" y="226061"/>
                    <a:pt x="0" y="206111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C2E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303c61110f8_0_66"/>
            <p:cNvSpPr txBox="1"/>
            <p:nvPr/>
          </p:nvSpPr>
          <p:spPr>
            <a:xfrm>
              <a:off x="0" y="28575"/>
              <a:ext cx="106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Despliegue/socialización de los resultados</a:t>
              </a:r>
              <a:endParaRPr b="0" i="0" sz="30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</p:grpSp>
      <p:cxnSp>
        <p:nvCxnSpPr>
          <p:cNvPr id="303" name="Google Shape;303;g303c61110f8_0_66"/>
          <p:cNvCxnSpPr>
            <a:stCxn id="287" idx="3"/>
            <a:endCxn id="290" idx="1"/>
          </p:cNvCxnSpPr>
          <p:nvPr/>
        </p:nvCxnSpPr>
        <p:spPr>
          <a:xfrm>
            <a:off x="5586952" y="3306163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04" name="Google Shape;304;g303c61110f8_0_66"/>
          <p:cNvCxnSpPr/>
          <p:nvPr/>
        </p:nvCxnSpPr>
        <p:spPr>
          <a:xfrm>
            <a:off x="11560202" y="3306163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05" name="Google Shape;305;g303c61110f8_0_66"/>
          <p:cNvCxnSpPr>
            <a:stCxn id="293" idx="2"/>
            <a:endCxn id="296" idx="0"/>
          </p:cNvCxnSpPr>
          <p:nvPr/>
        </p:nvCxnSpPr>
        <p:spPr>
          <a:xfrm>
            <a:off x="15003251" y="4139038"/>
            <a:ext cx="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06" name="Google Shape;306;g303c61110f8_0_66"/>
          <p:cNvCxnSpPr>
            <a:stCxn id="296" idx="1"/>
            <a:endCxn id="299" idx="3"/>
          </p:cNvCxnSpPr>
          <p:nvPr/>
        </p:nvCxnSpPr>
        <p:spPr>
          <a:xfrm rot="10800000">
            <a:off x="11560150" y="6845238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07" name="Google Shape;307;g303c61110f8_0_66"/>
          <p:cNvCxnSpPr>
            <a:stCxn id="299" idx="1"/>
            <a:endCxn id="302" idx="3"/>
          </p:cNvCxnSpPr>
          <p:nvPr/>
        </p:nvCxnSpPr>
        <p:spPr>
          <a:xfrm rot="10800000">
            <a:off x="5586900" y="6845238"/>
            <a:ext cx="912900" cy="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08" name="Google Shape;308;g303c61110f8_0_66"/>
          <p:cNvCxnSpPr>
            <a:stCxn id="302" idx="0"/>
            <a:endCxn id="290" idx="2"/>
          </p:cNvCxnSpPr>
          <p:nvPr/>
        </p:nvCxnSpPr>
        <p:spPr>
          <a:xfrm flipH="1" rot="10800000">
            <a:off x="3056751" y="4139162"/>
            <a:ext cx="597330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dot"/>
            <a:round/>
            <a:headEnd len="sm" w="sm" type="none"/>
            <a:tailEnd len="med" w="med" type="stealth"/>
          </a:ln>
        </p:spPr>
      </p:cxnSp>
      <p:cxnSp>
        <p:nvCxnSpPr>
          <p:cNvPr id="309" name="Google Shape;309;g303c61110f8_0_66"/>
          <p:cNvCxnSpPr>
            <a:stCxn id="299" idx="0"/>
            <a:endCxn id="290" idx="2"/>
          </p:cNvCxnSpPr>
          <p:nvPr/>
        </p:nvCxnSpPr>
        <p:spPr>
          <a:xfrm rot="10800000">
            <a:off x="9030001" y="4139162"/>
            <a:ext cx="0" cy="1873200"/>
          </a:xfrm>
          <a:prstGeom prst="straightConnector1">
            <a:avLst/>
          </a:prstGeom>
          <a:noFill/>
          <a:ln cap="flat" cmpd="sng" w="76200">
            <a:solidFill>
              <a:srgbClr val="B6D0E5"/>
            </a:solidFill>
            <a:prstDash val="dot"/>
            <a:round/>
            <a:headEnd len="sm" w="sm" type="none"/>
            <a:tailEnd len="med" w="med" type="stealth"/>
          </a:ln>
        </p:spPr>
      </p:cxnSp>
      <p:sp>
        <p:nvSpPr>
          <p:cNvPr id="310" name="Google Shape;310;g303c61110f8_0_66"/>
          <p:cNvSpPr txBox="1"/>
          <p:nvPr/>
        </p:nvSpPr>
        <p:spPr>
          <a:xfrm>
            <a:off x="6891125" y="3578100"/>
            <a:ext cx="1351800" cy="677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Clase 6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g303c61110f8_0_66"/>
          <p:cNvSpPr txBox="1"/>
          <p:nvPr/>
        </p:nvSpPr>
        <p:spPr>
          <a:xfrm>
            <a:off x="8468100" y="3578100"/>
            <a:ext cx="1351800" cy="677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Clase 7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g303c61110f8_0_66"/>
          <p:cNvSpPr txBox="1"/>
          <p:nvPr/>
        </p:nvSpPr>
        <p:spPr>
          <a:xfrm>
            <a:off x="14327350" y="3578100"/>
            <a:ext cx="1351800" cy="677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Hoy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g303c61110f8_0_66"/>
          <p:cNvSpPr/>
          <p:nvPr/>
        </p:nvSpPr>
        <p:spPr>
          <a:xfrm>
            <a:off x="12783250" y="2175925"/>
            <a:ext cx="4440000" cy="2260500"/>
          </a:xfrm>
          <a:prstGeom prst="ellipse">
            <a:avLst/>
          </a:prstGeom>
          <a:noFill/>
          <a:ln cap="flat" cmpd="sng" w="28575">
            <a:solidFill>
              <a:srgbClr val="ED19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03c61110f8_0_209"/>
          <p:cNvSpPr txBox="1"/>
          <p:nvPr/>
        </p:nvSpPr>
        <p:spPr>
          <a:xfrm>
            <a:off x="9310300" y="3446700"/>
            <a:ext cx="7915200" cy="4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El </a:t>
            </a: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machine learning 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es la misma idea.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En lugar de programar una computadora con un conjunto específico de instrucciones explícitas para realizar una tarea, le proporcionamos a la computadora una gran cantidad de datos y dejamos que aprenda </a:t>
            </a: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generalizar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a partir de esos datos.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g303c61110f8_0_209"/>
          <p:cNvSpPr txBox="1"/>
          <p:nvPr/>
        </p:nvSpPr>
        <p:spPr>
          <a:xfrm>
            <a:off x="526550" y="1545638"/>
            <a:ext cx="1269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¿Qué es machine learning? (Aprendizaje automático)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0" name="Google Shape;320;g303c61110f8_0_209"/>
          <p:cNvPicPr preferRelativeResize="0"/>
          <p:nvPr/>
        </p:nvPicPr>
        <p:blipFill rotWithShape="1">
          <a:blip r:embed="rId3">
            <a:alphaModFix/>
          </a:blip>
          <a:srcRect b="0" l="4826" r="7890" t="0"/>
          <a:stretch/>
        </p:blipFill>
        <p:spPr>
          <a:xfrm>
            <a:off x="736150" y="2737575"/>
            <a:ext cx="7215149" cy="555885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g303c61110f8_0_209"/>
          <p:cNvSpPr txBox="1"/>
          <p:nvPr/>
        </p:nvSpPr>
        <p:spPr>
          <a:xfrm>
            <a:off x="3314250" y="8587975"/>
            <a:ext cx="116595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Al igual que un niño, cuanto más ejemplos tenga la computadora para aprender, ¡mejor será en esa tarea!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03c61110f8_0_301"/>
          <p:cNvSpPr txBox="1"/>
          <p:nvPr/>
        </p:nvSpPr>
        <p:spPr>
          <a:xfrm>
            <a:off x="526550" y="8598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¿Cómo podemos comprobar si nuestro modelo funciona?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03c61110f8_0_312"/>
          <p:cNvSpPr txBox="1"/>
          <p:nvPr/>
        </p:nvSpPr>
        <p:spPr>
          <a:xfrm>
            <a:off x="640900" y="2225850"/>
            <a:ext cx="16533900" cy="73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En Machine Learning, se utiliza el conjunto de datos disponible para construir un modelo que pueda </a:t>
            </a: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generalizar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a nuevos datos.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Para asegurar que el modelo aprenda correctamente y no simplemente memorice el conjunto de datos, dividimos los datos en dos partes: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Conjunto de Entrenamiento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(training set):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El modelo "aprende" las relaciones entre las características (features) y la variable objetivo (label) con estos datos.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Conjunto de Prueba 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(test set):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Este subconjunto de datos </a:t>
            </a: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NO se utiliza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durante el entrenamiento. En su lugar, se usa </a:t>
            </a: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después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de que el modelo ha sido entrenado para </a:t>
            </a: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evaluar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su rendimiento.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La idea es simular cómo se comportará el modelo con datos que nunca ha visto antes, para asegurarnos de que no ha simplemente memorizado.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g303c61110f8_0_312"/>
          <p:cNvSpPr txBox="1"/>
          <p:nvPr/>
        </p:nvSpPr>
        <p:spPr>
          <a:xfrm>
            <a:off x="526550" y="8598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¿Cómo podemos comprobar si nuestro modelo funciona?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03c61110f8_0_335"/>
          <p:cNvSpPr txBox="1"/>
          <p:nvPr/>
        </p:nvSpPr>
        <p:spPr>
          <a:xfrm>
            <a:off x="640900" y="2225850"/>
            <a:ext cx="165339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Para la mayoría de casos, la manera más fácil y efectiva para dividir los datos en conjuntos de entrenamiento y prueba es a través de una división aleatoria. Por lo general se dividen el 80% de los datos para entrenamiento y el 20% prueba. 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También existe la división estratificada (según la proporción de los datos), la división para series temporales (según el tiempo de los datos) y otros métodos de división que se pueden aplicar si el problema lo america.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g303c61110f8_0_335"/>
          <p:cNvSpPr txBox="1"/>
          <p:nvPr/>
        </p:nvSpPr>
        <p:spPr>
          <a:xfrm>
            <a:off x="526550" y="8598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Métodos para dividir los datos en entrenamiento y prueba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03c61110f8_0_317"/>
          <p:cNvSpPr txBox="1"/>
          <p:nvPr/>
        </p:nvSpPr>
        <p:spPr>
          <a:xfrm>
            <a:off x="526550" y="8598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División aleatoria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g303c61110f8_0_317"/>
          <p:cNvSpPr txBox="1"/>
          <p:nvPr/>
        </p:nvSpPr>
        <p:spPr>
          <a:xfrm>
            <a:off x="526550" y="2676925"/>
            <a:ext cx="17098800" cy="4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sklearn.model_selection </a:t>
            </a:r>
            <a:r>
              <a:rPr lang="en-US" sz="210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train_test_split</a:t>
            </a:r>
            <a:endParaRPr sz="210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# Definir las características (X) y la variable objetivo (y)</a:t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X = df.drop(columns=[</a:t>
            </a:r>
            <a:r>
              <a:rPr lang="en-US" sz="210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'Survived'</a:t>
            </a: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])  </a:t>
            </a:r>
            <a:r>
              <a:rPr lang="en-US" sz="210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# Aquí estamos eliminando la columna 'survived', que es el objetivo</a:t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y = df[</a:t>
            </a:r>
            <a:r>
              <a:rPr lang="en-US" sz="210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'Survived'</a:t>
            </a: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  </a:t>
            </a:r>
            <a:r>
              <a:rPr lang="en-US" sz="210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# Esta es nuestra variable objetivo</a:t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# Dividir el conjunto de datos en entrenamiento (train) y prueba(test)</a:t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X_train, X_test, y_train, y_test = train_test_split(X, y, test_size=</a:t>
            </a:r>
            <a:r>
              <a:rPr lang="en-US" sz="210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0.2</a:t>
            </a: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10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45" name="Google Shape;345;g303c61110f8_0_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0900" y="7858575"/>
            <a:ext cx="2638425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g303c61110f8_0_317"/>
          <p:cNvSpPr txBox="1"/>
          <p:nvPr/>
        </p:nvSpPr>
        <p:spPr>
          <a:xfrm>
            <a:off x="9435550" y="7495500"/>
            <a:ext cx="83223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Scikit-learn (sklearn) es una librería de Python que facilita la implementación de algoritmos de Machine Learning para construir modelos y analizar datos de forma sencilla.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BF7F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03edcc6d0_0_322"/>
          <p:cNvSpPr/>
          <p:nvPr/>
        </p:nvSpPr>
        <p:spPr>
          <a:xfrm flipH="1" rot="10800000">
            <a:off x="9223231" y="6511994"/>
            <a:ext cx="11552272" cy="1596314"/>
          </a:xfrm>
          <a:custGeom>
            <a:rect b="b" l="l" r="r" t="t"/>
            <a:pathLst>
              <a:path extrusionOk="0" h="1596314" w="11552272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3" name="Google Shape;103;g2203edcc6d0_0_322"/>
          <p:cNvSpPr/>
          <p:nvPr/>
        </p:nvSpPr>
        <p:spPr>
          <a:xfrm flipH="1">
            <a:off x="-2649686" y="-225739"/>
            <a:ext cx="11546413" cy="1595504"/>
          </a:xfrm>
          <a:custGeom>
            <a:rect b="b" l="l" r="r" t="t"/>
            <a:pathLst>
              <a:path extrusionOk="0" h="1595504" w="11546413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4" name="Google Shape;104;g2203edcc6d0_0_322"/>
          <p:cNvSpPr/>
          <p:nvPr/>
        </p:nvSpPr>
        <p:spPr>
          <a:xfrm rot="-856187">
            <a:off x="2644537" y="1129468"/>
            <a:ext cx="1551105" cy="1123038"/>
          </a:xfrm>
          <a:custGeom>
            <a:rect b="b" l="l" r="r" t="t"/>
            <a:pathLst>
              <a:path extrusionOk="0" h="1583030" w="1737858">
                <a:moveTo>
                  <a:pt x="0" y="0"/>
                </a:moveTo>
                <a:lnTo>
                  <a:pt x="1737858" y="0"/>
                </a:lnTo>
                <a:lnTo>
                  <a:pt x="1737858" y="1583031"/>
                </a:lnTo>
                <a:lnTo>
                  <a:pt x="0" y="15830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5" name="Google Shape;105;g2203edcc6d0_0_322"/>
          <p:cNvSpPr/>
          <p:nvPr/>
        </p:nvSpPr>
        <p:spPr>
          <a:xfrm>
            <a:off x="1354676" y="3429000"/>
            <a:ext cx="3137601" cy="3345646"/>
          </a:xfrm>
          <a:custGeom>
            <a:rect b="b" l="l" r="r" t="t"/>
            <a:pathLst>
              <a:path extrusionOk="0" h="4248440" w="3713137">
                <a:moveTo>
                  <a:pt x="0" y="0"/>
                </a:moveTo>
                <a:lnTo>
                  <a:pt x="3713137" y="0"/>
                </a:lnTo>
                <a:lnTo>
                  <a:pt x="3713137" y="4248440"/>
                </a:lnTo>
                <a:lnTo>
                  <a:pt x="0" y="42484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6" name="Google Shape;106;g2203edcc6d0_0_322"/>
          <p:cNvSpPr txBox="1"/>
          <p:nvPr/>
        </p:nvSpPr>
        <p:spPr>
          <a:xfrm>
            <a:off x="4073327" y="1907300"/>
            <a:ext cx="8514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60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Desbloqueando el Poder de los Datos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2203edcc6d0_0_322"/>
          <p:cNvSpPr txBox="1"/>
          <p:nvPr/>
        </p:nvSpPr>
        <p:spPr>
          <a:xfrm>
            <a:off x="5154649" y="4105316"/>
            <a:ext cx="11029200" cy="29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8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Inteligencia Artificial </a:t>
            </a:r>
            <a:endParaRPr b="0" i="0" sz="9600" u="none" cap="none" strike="noStrike">
              <a:solidFill>
                <a:srgbClr val="000000"/>
              </a:solidFill>
              <a:latin typeface="Pompiere"/>
              <a:ea typeface="Pompiere"/>
              <a:cs typeface="Pompiere"/>
              <a:sym typeface="Pompiere"/>
            </a:endParaRPr>
          </a:p>
          <a:p>
            <a:pPr indent="0" lvl="0" marL="0" marR="0" rtl="0" algn="l">
              <a:lnSpc>
                <a:spcPct val="98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&amp; Ciencia de Datos para todos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2203edcc6d0_0_322"/>
          <p:cNvSpPr/>
          <p:nvPr/>
        </p:nvSpPr>
        <p:spPr>
          <a:xfrm rot="-1397564">
            <a:off x="15202375" y="1775926"/>
            <a:ext cx="1717598" cy="2462506"/>
          </a:xfrm>
          <a:custGeom>
            <a:rect b="b" l="l" r="r" t="t"/>
            <a:pathLst>
              <a:path extrusionOk="0" h="2465181" w="1719464">
                <a:moveTo>
                  <a:pt x="0" y="0"/>
                </a:moveTo>
                <a:lnTo>
                  <a:pt x="1719464" y="0"/>
                </a:lnTo>
                <a:lnTo>
                  <a:pt x="1719464" y="2465180"/>
                </a:lnTo>
                <a:lnTo>
                  <a:pt x="0" y="24651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9" name="Google Shape;109;g2203edcc6d0_0_322"/>
          <p:cNvSpPr txBox="1"/>
          <p:nvPr/>
        </p:nvSpPr>
        <p:spPr>
          <a:xfrm>
            <a:off x="12720294" y="1695850"/>
            <a:ext cx="2554800" cy="23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16"/>
              <a:buFont typeface="Arial"/>
              <a:buNone/>
            </a:pPr>
            <a:r>
              <a:rPr b="0" i="0" lang="en-US" sz="15616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🤖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g2203edcc6d0_0_322"/>
          <p:cNvPicPr preferRelativeResize="0"/>
          <p:nvPr/>
        </p:nvPicPr>
        <p:blipFill rotWithShape="1">
          <a:blip r:embed="rId7">
            <a:alphaModFix/>
          </a:blip>
          <a:srcRect b="25221" l="0" r="0" t="21116"/>
          <a:stretch/>
        </p:blipFill>
        <p:spPr>
          <a:xfrm>
            <a:off x="7418788" y="152400"/>
            <a:ext cx="3450424" cy="143122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2203edcc6d0_0_322"/>
          <p:cNvSpPr/>
          <p:nvPr/>
        </p:nvSpPr>
        <p:spPr>
          <a:xfrm>
            <a:off x="0" y="7879700"/>
            <a:ext cx="18288000" cy="23796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rgbClr val="949B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g2203edcc6d0_0_322"/>
          <p:cNvSpPr txBox="1"/>
          <p:nvPr/>
        </p:nvSpPr>
        <p:spPr>
          <a:xfrm>
            <a:off x="380950" y="7903700"/>
            <a:ext cx="15627300" cy="23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51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rPr>
              <a:t>Comenzamos a las 7:05 a.m. en punto.</a:t>
            </a:r>
            <a:endParaRPr b="0" i="0" sz="51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marR="0" rtl="0" algn="just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51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rPr>
              <a:t>¿Te gustaría comenzar el día con alguna canción en específico? </a:t>
            </a:r>
            <a:endParaRPr b="0" i="0" sz="51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marR="0" rtl="0" algn="just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51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rPr>
              <a:t>Coméntala en el chat  🎶 💬</a:t>
            </a:r>
            <a:endParaRPr b="0" i="0" sz="51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fda0850647_0_44"/>
          <p:cNvSpPr txBox="1"/>
          <p:nvPr/>
        </p:nvSpPr>
        <p:spPr>
          <a:xfrm>
            <a:off x="726077" y="1866900"/>
            <a:ext cx="16411800" cy="30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2545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b="0" i="0" lang="en-US" sz="31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La adquisición de datos es el proceso de identificar, recopilar y extraer información útil de diversas fuentes para su uso en proyectos de ciencia de datos y aprendizaje automático</a:t>
            </a:r>
            <a:br>
              <a:rPr b="0" i="0" lang="en-US" sz="31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b="0" i="0" lang="en-US" sz="31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La </a:t>
            </a:r>
            <a:r>
              <a:rPr b="1" i="0" lang="en-US" sz="31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calidad</a:t>
            </a:r>
            <a:r>
              <a:rPr b="0" i="0" lang="en-US" sz="31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, relevancia y variedad de los datos obtenidos influyen directamente en la efectividad, precisión y desempeño del modelo, haciendo que los datos sean un componente esencial para el éxito del proyecto.</a:t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g2fda0850647_0_44"/>
          <p:cNvSpPr txBox="1"/>
          <p:nvPr/>
        </p:nvSpPr>
        <p:spPr>
          <a:xfrm>
            <a:off x="726075" y="642550"/>
            <a:ext cx="14872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4400" u="none" cap="none" strike="noStrik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Obtener datos para un proyecto de Machine Learning</a:t>
            </a:r>
            <a:endParaRPr b="1" i="0" sz="4400" u="none" cap="none" strike="noStrike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3" name="Google Shape;353;g2fda0850647_0_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3100" y="5478700"/>
            <a:ext cx="4998450" cy="437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g303c61110f8_0_3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6150" y="2982225"/>
            <a:ext cx="16455700" cy="507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g303c61110f8_0_340"/>
          <p:cNvSpPr txBox="1"/>
          <p:nvPr/>
        </p:nvSpPr>
        <p:spPr>
          <a:xfrm>
            <a:off x="1192700" y="7500750"/>
            <a:ext cx="4823700" cy="67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 que nosotros vemos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g303c61110f8_0_340"/>
          <p:cNvSpPr txBox="1"/>
          <p:nvPr/>
        </p:nvSpPr>
        <p:spPr>
          <a:xfrm>
            <a:off x="10542100" y="7500750"/>
            <a:ext cx="5625600" cy="67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 que los computadores ven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03c61110f8_0_99"/>
          <p:cNvSpPr/>
          <p:nvPr/>
        </p:nvSpPr>
        <p:spPr>
          <a:xfrm>
            <a:off x="7673100" y="244001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Variable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366" name="Google Shape;366;g303c61110f8_0_99"/>
          <p:cNvSpPr/>
          <p:nvPr/>
        </p:nvSpPr>
        <p:spPr>
          <a:xfrm>
            <a:off x="2941800" y="4060088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Categórica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367" name="Google Shape;367;g303c61110f8_0_99"/>
          <p:cNvSpPr/>
          <p:nvPr/>
        </p:nvSpPr>
        <p:spPr>
          <a:xfrm>
            <a:off x="12404400" y="4060088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Numérica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368" name="Google Shape;368;g303c61110f8_0_99"/>
          <p:cNvSpPr/>
          <p:nvPr/>
        </p:nvSpPr>
        <p:spPr>
          <a:xfrm>
            <a:off x="3048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Nominal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369" name="Google Shape;369;g303c61110f8_0_99"/>
          <p:cNvSpPr/>
          <p:nvPr/>
        </p:nvSpPr>
        <p:spPr>
          <a:xfrm>
            <a:off x="150414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Discreta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370" name="Google Shape;370;g303c61110f8_0_99"/>
          <p:cNvSpPr/>
          <p:nvPr/>
        </p:nvSpPr>
        <p:spPr>
          <a:xfrm>
            <a:off x="97674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Continua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371" name="Google Shape;371;g303c61110f8_0_99"/>
          <p:cNvSpPr/>
          <p:nvPr/>
        </p:nvSpPr>
        <p:spPr>
          <a:xfrm>
            <a:off x="55788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Ordinal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cxnSp>
        <p:nvCxnSpPr>
          <p:cNvPr id="372" name="Google Shape;372;g303c61110f8_0_99"/>
          <p:cNvCxnSpPr>
            <a:stCxn id="365" idx="2"/>
            <a:endCxn id="366" idx="0"/>
          </p:cNvCxnSpPr>
          <p:nvPr/>
        </p:nvCxnSpPr>
        <p:spPr>
          <a:xfrm rot="5400000">
            <a:off x="6515100" y="1431113"/>
            <a:ext cx="526500" cy="4731300"/>
          </a:xfrm>
          <a:prstGeom prst="curved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g303c61110f8_0_99"/>
          <p:cNvCxnSpPr>
            <a:stCxn id="365" idx="2"/>
            <a:endCxn id="367" idx="0"/>
          </p:cNvCxnSpPr>
          <p:nvPr/>
        </p:nvCxnSpPr>
        <p:spPr>
          <a:xfrm flipH="1" rot="-5400000">
            <a:off x="11246400" y="1431113"/>
            <a:ext cx="526500" cy="4731300"/>
          </a:xfrm>
          <a:prstGeom prst="curved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g303c61110f8_0_99"/>
          <p:cNvCxnSpPr>
            <a:stCxn id="366" idx="2"/>
            <a:endCxn id="368" idx="0"/>
          </p:cNvCxnSpPr>
          <p:nvPr/>
        </p:nvCxnSpPr>
        <p:spPr>
          <a:xfrm flipH="1">
            <a:off x="17757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g303c61110f8_0_99"/>
          <p:cNvCxnSpPr>
            <a:stCxn id="366" idx="2"/>
            <a:endCxn id="371" idx="0"/>
          </p:cNvCxnSpPr>
          <p:nvPr/>
        </p:nvCxnSpPr>
        <p:spPr>
          <a:xfrm>
            <a:off x="44127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g303c61110f8_0_99"/>
          <p:cNvCxnSpPr>
            <a:stCxn id="367" idx="2"/>
            <a:endCxn id="370" idx="0"/>
          </p:cNvCxnSpPr>
          <p:nvPr/>
        </p:nvCxnSpPr>
        <p:spPr>
          <a:xfrm flipH="1">
            <a:off x="112383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g303c61110f8_0_99"/>
          <p:cNvCxnSpPr>
            <a:stCxn id="367" idx="2"/>
            <a:endCxn id="369" idx="0"/>
          </p:cNvCxnSpPr>
          <p:nvPr/>
        </p:nvCxnSpPr>
        <p:spPr>
          <a:xfrm>
            <a:off x="138753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8" name="Google Shape;378;g303c61110f8_0_99"/>
          <p:cNvSpPr txBox="1"/>
          <p:nvPr/>
        </p:nvSpPr>
        <p:spPr>
          <a:xfrm>
            <a:off x="2799000" y="472200"/>
            <a:ext cx="12690000" cy="1015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Una variable puede ser </a:t>
            </a:r>
            <a:r>
              <a:rPr b="1"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categórica</a:t>
            </a: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ó </a:t>
            </a:r>
            <a:r>
              <a:rPr b="1"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numérica</a:t>
            </a: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44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g303c61110f8_0_99"/>
          <p:cNvSpPr txBox="1"/>
          <p:nvPr/>
        </p:nvSpPr>
        <p:spPr>
          <a:xfrm>
            <a:off x="0" y="4237388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Representa categorías 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o grupos (cualitativo)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g303c61110f8_0_99"/>
          <p:cNvSpPr txBox="1"/>
          <p:nvPr/>
        </p:nvSpPr>
        <p:spPr>
          <a:xfrm>
            <a:off x="15346200" y="4237388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Representa números (cuantitativo)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g303c61110f8_0_99"/>
          <p:cNvSpPr txBox="1"/>
          <p:nvPr/>
        </p:nvSpPr>
        <p:spPr>
          <a:xfrm>
            <a:off x="304800" y="7328475"/>
            <a:ext cx="294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Sin orden entre categorías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g303c61110f8_0_99"/>
          <p:cNvSpPr txBox="1"/>
          <p:nvPr/>
        </p:nvSpPr>
        <p:spPr>
          <a:xfrm>
            <a:off x="5578800" y="7328475"/>
            <a:ext cx="294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Orden entre categorías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g303c61110f8_0_99"/>
          <p:cNvSpPr txBox="1"/>
          <p:nvPr/>
        </p:nvSpPr>
        <p:spPr>
          <a:xfrm>
            <a:off x="9767400" y="7328475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Puede tomar cualquier valor dentro de un rango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g303c61110f8_0_99"/>
          <p:cNvSpPr txBox="1"/>
          <p:nvPr/>
        </p:nvSpPr>
        <p:spPr>
          <a:xfrm>
            <a:off x="15041400" y="7328475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Sólo puede tomar valores específicos y contables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g303c61110f8_0_99"/>
          <p:cNvSpPr/>
          <p:nvPr/>
        </p:nvSpPr>
        <p:spPr>
          <a:xfrm>
            <a:off x="-72900" y="8164988"/>
            <a:ext cx="18433800" cy="80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g303c61110f8_0_99"/>
          <p:cNvSpPr txBox="1"/>
          <p:nvPr/>
        </p:nvSpPr>
        <p:spPr>
          <a:xfrm>
            <a:off x="-119400" y="8164988"/>
            <a:ext cx="37902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 Color de ojos (azul/verde/cafés)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g303c61110f8_0_99"/>
          <p:cNvSpPr txBox="1"/>
          <p:nvPr/>
        </p:nvSpPr>
        <p:spPr>
          <a:xfrm>
            <a:off x="4412700" y="8165000"/>
            <a:ext cx="5354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Nivel de estudios (pregrado/máster/doctorado)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g303c61110f8_0_99"/>
          <p:cNvSpPr txBox="1"/>
          <p:nvPr/>
        </p:nvSpPr>
        <p:spPr>
          <a:xfrm>
            <a:off x="9410100" y="8164988"/>
            <a:ext cx="3656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Peso en kilos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g303c61110f8_0_99"/>
          <p:cNvSpPr txBox="1"/>
          <p:nvPr/>
        </p:nvSpPr>
        <p:spPr>
          <a:xfrm>
            <a:off x="14279700" y="8164988"/>
            <a:ext cx="4160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Número de vacas que un granjero tiene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03c61110f8_0_348"/>
          <p:cNvSpPr txBox="1"/>
          <p:nvPr/>
        </p:nvSpPr>
        <p:spPr>
          <a:xfrm>
            <a:off x="640900" y="2225850"/>
            <a:ext cx="16533900" cy="30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Es el proceso de tomar los datos crudos y transformarlos en características (features) que un modelo de Machine Learning pueda usar de manera efectiva.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Las características son las entradas que el modelo utiliza para hacer predicciones, por lo que crear buenas características puede mejorar el rendimiento del modelo significativamente.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5" name="Google Shape;395;g303c61110f8_0_348"/>
          <p:cNvSpPr txBox="1"/>
          <p:nvPr/>
        </p:nvSpPr>
        <p:spPr>
          <a:xfrm>
            <a:off x="526550" y="8598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Ingeniería de características (Feature Engineering)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6" name="Google Shape;396;g303c61110f8_0_348"/>
          <p:cNvPicPr preferRelativeResize="0"/>
          <p:nvPr/>
        </p:nvPicPr>
        <p:blipFill rotWithShape="1">
          <a:blip r:embed="rId3">
            <a:alphaModFix/>
          </a:blip>
          <a:srcRect b="0" l="719" r="33908" t="0"/>
          <a:stretch/>
        </p:blipFill>
        <p:spPr>
          <a:xfrm>
            <a:off x="2676950" y="5608150"/>
            <a:ext cx="11626173" cy="4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g303c61110f8_0_348"/>
          <p:cNvSpPr/>
          <p:nvPr/>
        </p:nvSpPr>
        <p:spPr>
          <a:xfrm>
            <a:off x="4549125" y="7472045"/>
            <a:ext cx="7461600" cy="2189400"/>
          </a:xfrm>
          <a:prstGeom prst="rect">
            <a:avLst/>
          </a:prstGeom>
          <a:noFill/>
          <a:ln cap="flat" cmpd="sng" w="19050">
            <a:solidFill>
              <a:srgbClr val="ED19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303c61110f8_0_348"/>
          <p:cNvSpPr/>
          <p:nvPr/>
        </p:nvSpPr>
        <p:spPr>
          <a:xfrm>
            <a:off x="12218500" y="7472050"/>
            <a:ext cx="1139700" cy="2189400"/>
          </a:xfrm>
          <a:prstGeom prst="rect">
            <a:avLst/>
          </a:prstGeom>
          <a:noFill/>
          <a:ln cap="flat" cmpd="sng" w="19050">
            <a:solidFill>
              <a:srgbClr val="ED19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303c61110f8_0_348"/>
          <p:cNvSpPr txBox="1"/>
          <p:nvPr/>
        </p:nvSpPr>
        <p:spPr>
          <a:xfrm>
            <a:off x="6928263" y="9661450"/>
            <a:ext cx="2703300" cy="677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Características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g303c61110f8_0_348"/>
          <p:cNvSpPr txBox="1"/>
          <p:nvPr/>
        </p:nvSpPr>
        <p:spPr>
          <a:xfrm>
            <a:off x="13759771" y="7981900"/>
            <a:ext cx="1771800" cy="11697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Variable objetivo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03c61110f8_0_469"/>
          <p:cNvSpPr txBox="1"/>
          <p:nvPr/>
        </p:nvSpPr>
        <p:spPr>
          <a:xfrm>
            <a:off x="640900" y="2225850"/>
            <a:ext cx="16533900" cy="49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Ejemplo: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Supongamos que tienes una columna que contiene fecha y hora: “06/06/2016:08:30:10”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Puedes crear nuevas columnas tal como: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Día de la semana (lunes, martes, etc.)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Mes del año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El año o el trimestre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Si es un día laboral o fin de semana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Esto es 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útil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porque ayuda al modelo a captar patrones relacionados con el tiempo que no podrían ser evidentes en la fecha cruda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6" name="Google Shape;406;g303c61110f8_0_469"/>
          <p:cNvSpPr txBox="1"/>
          <p:nvPr/>
        </p:nvSpPr>
        <p:spPr>
          <a:xfrm>
            <a:off x="526550" y="8598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Ingeniería de características (Feature Engineering)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03c61110f8_0_479"/>
          <p:cNvSpPr/>
          <p:nvPr/>
        </p:nvSpPr>
        <p:spPr>
          <a:xfrm>
            <a:off x="7673100" y="244001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Variable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12" name="Google Shape;412;g303c61110f8_0_479"/>
          <p:cNvSpPr/>
          <p:nvPr/>
        </p:nvSpPr>
        <p:spPr>
          <a:xfrm>
            <a:off x="2941800" y="4060088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Categórica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13" name="Google Shape;413;g303c61110f8_0_479"/>
          <p:cNvSpPr/>
          <p:nvPr/>
        </p:nvSpPr>
        <p:spPr>
          <a:xfrm>
            <a:off x="12404400" y="4060088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Numérica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14" name="Google Shape;414;g303c61110f8_0_479"/>
          <p:cNvSpPr/>
          <p:nvPr/>
        </p:nvSpPr>
        <p:spPr>
          <a:xfrm>
            <a:off x="3048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Nominal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15" name="Google Shape;415;g303c61110f8_0_479"/>
          <p:cNvSpPr/>
          <p:nvPr/>
        </p:nvSpPr>
        <p:spPr>
          <a:xfrm>
            <a:off x="150414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Discreta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16" name="Google Shape;416;g303c61110f8_0_479"/>
          <p:cNvSpPr/>
          <p:nvPr/>
        </p:nvSpPr>
        <p:spPr>
          <a:xfrm>
            <a:off x="97674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Continua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17" name="Google Shape;417;g303c61110f8_0_479"/>
          <p:cNvSpPr/>
          <p:nvPr/>
        </p:nvSpPr>
        <p:spPr>
          <a:xfrm>
            <a:off x="55788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Ordinal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cxnSp>
        <p:nvCxnSpPr>
          <p:cNvPr id="418" name="Google Shape;418;g303c61110f8_0_479"/>
          <p:cNvCxnSpPr>
            <a:stCxn id="411" idx="2"/>
            <a:endCxn id="412" idx="0"/>
          </p:cNvCxnSpPr>
          <p:nvPr/>
        </p:nvCxnSpPr>
        <p:spPr>
          <a:xfrm rot="5400000">
            <a:off x="6515100" y="1431113"/>
            <a:ext cx="526500" cy="4731300"/>
          </a:xfrm>
          <a:prstGeom prst="curved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g303c61110f8_0_479"/>
          <p:cNvCxnSpPr>
            <a:stCxn id="411" idx="2"/>
            <a:endCxn id="413" idx="0"/>
          </p:cNvCxnSpPr>
          <p:nvPr/>
        </p:nvCxnSpPr>
        <p:spPr>
          <a:xfrm flipH="1" rot="-5400000">
            <a:off x="11246400" y="1431113"/>
            <a:ext cx="526500" cy="4731300"/>
          </a:xfrm>
          <a:prstGeom prst="curved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0" name="Google Shape;420;g303c61110f8_0_479"/>
          <p:cNvCxnSpPr>
            <a:stCxn id="412" idx="2"/>
            <a:endCxn id="414" idx="0"/>
          </p:cNvCxnSpPr>
          <p:nvPr/>
        </p:nvCxnSpPr>
        <p:spPr>
          <a:xfrm flipH="1">
            <a:off x="17757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g303c61110f8_0_479"/>
          <p:cNvCxnSpPr>
            <a:stCxn id="412" idx="2"/>
            <a:endCxn id="417" idx="0"/>
          </p:cNvCxnSpPr>
          <p:nvPr/>
        </p:nvCxnSpPr>
        <p:spPr>
          <a:xfrm>
            <a:off x="44127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2" name="Google Shape;422;g303c61110f8_0_479"/>
          <p:cNvCxnSpPr>
            <a:stCxn id="413" idx="2"/>
            <a:endCxn id="416" idx="0"/>
          </p:cNvCxnSpPr>
          <p:nvPr/>
        </p:nvCxnSpPr>
        <p:spPr>
          <a:xfrm flipH="1">
            <a:off x="112383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g303c61110f8_0_479"/>
          <p:cNvCxnSpPr>
            <a:stCxn id="413" idx="2"/>
            <a:endCxn id="415" idx="0"/>
          </p:cNvCxnSpPr>
          <p:nvPr/>
        </p:nvCxnSpPr>
        <p:spPr>
          <a:xfrm>
            <a:off x="138753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4" name="Google Shape;424;g303c61110f8_0_479"/>
          <p:cNvSpPr txBox="1"/>
          <p:nvPr/>
        </p:nvSpPr>
        <p:spPr>
          <a:xfrm>
            <a:off x="2799000" y="472200"/>
            <a:ext cx="12690000" cy="1015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Una variable puede ser </a:t>
            </a:r>
            <a:r>
              <a:rPr b="1"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categórica</a:t>
            </a: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ó </a:t>
            </a:r>
            <a:r>
              <a:rPr b="1"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numérica</a:t>
            </a: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44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g303c61110f8_0_479"/>
          <p:cNvSpPr txBox="1"/>
          <p:nvPr/>
        </p:nvSpPr>
        <p:spPr>
          <a:xfrm>
            <a:off x="0" y="4237388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Representa categorías 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o grupos (cualitativo)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g303c61110f8_0_479"/>
          <p:cNvSpPr txBox="1"/>
          <p:nvPr/>
        </p:nvSpPr>
        <p:spPr>
          <a:xfrm>
            <a:off x="15346200" y="4237388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Representa números (cuantitativo)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g303c61110f8_0_479"/>
          <p:cNvSpPr txBox="1"/>
          <p:nvPr/>
        </p:nvSpPr>
        <p:spPr>
          <a:xfrm>
            <a:off x="304800" y="7328475"/>
            <a:ext cx="294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Sin orden entre categorías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g303c61110f8_0_479"/>
          <p:cNvSpPr txBox="1"/>
          <p:nvPr/>
        </p:nvSpPr>
        <p:spPr>
          <a:xfrm>
            <a:off x="5578800" y="7328475"/>
            <a:ext cx="294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Orden entre categorías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g303c61110f8_0_479"/>
          <p:cNvSpPr txBox="1"/>
          <p:nvPr/>
        </p:nvSpPr>
        <p:spPr>
          <a:xfrm>
            <a:off x="9767400" y="7328475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Puede tomar cualquier valor dentro de un rango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g303c61110f8_0_479"/>
          <p:cNvSpPr txBox="1"/>
          <p:nvPr/>
        </p:nvSpPr>
        <p:spPr>
          <a:xfrm>
            <a:off x="15041400" y="7328475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Sólo puede tomar valores específicos y contables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g303c61110f8_0_479"/>
          <p:cNvSpPr/>
          <p:nvPr/>
        </p:nvSpPr>
        <p:spPr>
          <a:xfrm>
            <a:off x="-72900" y="8164988"/>
            <a:ext cx="18433800" cy="80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g303c61110f8_0_479"/>
          <p:cNvSpPr txBox="1"/>
          <p:nvPr/>
        </p:nvSpPr>
        <p:spPr>
          <a:xfrm>
            <a:off x="-119400" y="8164988"/>
            <a:ext cx="37902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 Color de ojos (azul/verde/cafés)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g303c61110f8_0_479"/>
          <p:cNvSpPr txBox="1"/>
          <p:nvPr/>
        </p:nvSpPr>
        <p:spPr>
          <a:xfrm>
            <a:off x="4412700" y="8165000"/>
            <a:ext cx="5354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Nivel de estudios (pregrado/máster/doctorado)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g303c61110f8_0_479"/>
          <p:cNvSpPr txBox="1"/>
          <p:nvPr/>
        </p:nvSpPr>
        <p:spPr>
          <a:xfrm>
            <a:off x="9410100" y="8164988"/>
            <a:ext cx="3656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Peso en kilos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g303c61110f8_0_479"/>
          <p:cNvSpPr txBox="1"/>
          <p:nvPr/>
        </p:nvSpPr>
        <p:spPr>
          <a:xfrm>
            <a:off x="14279700" y="8164988"/>
            <a:ext cx="4160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Número de vacas que un granjero tiene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g303c61110f8_0_479"/>
          <p:cNvSpPr/>
          <p:nvPr/>
        </p:nvSpPr>
        <p:spPr>
          <a:xfrm>
            <a:off x="9700800" y="3429000"/>
            <a:ext cx="8349000" cy="6669000"/>
          </a:xfrm>
          <a:prstGeom prst="ellipse">
            <a:avLst/>
          </a:prstGeom>
          <a:noFill/>
          <a:ln cap="flat" cmpd="sng" w="11430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03c61110f8_0_508"/>
          <p:cNvSpPr txBox="1"/>
          <p:nvPr/>
        </p:nvSpPr>
        <p:spPr>
          <a:xfrm>
            <a:off x="640900" y="2073450"/>
            <a:ext cx="16533900" cy="73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Con pocas excepciones, los algoritmos de machine learning no funcionan bien cuando los valores numéricos de entrada tienen escalas muy diferentes.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Por ejemplo: Al predecir el valor de una casa, número de cuartos y metros cuadrados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Las técnicas más comunes son: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MinMax</a:t>
            </a:r>
            <a:endParaRPr b="1"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También conocido como normalización. 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Los valores se desplazan y se reescalan de tal manera que terminan dentro de un rango de 0 a 1.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Se calcula restando el valor mínimo y dividiendo por la diferencia entre el valor mínimo y el máximo.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Estandarización</a:t>
            </a:r>
            <a:endParaRPr b="1"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Se calcula restando el valor medio y luego se divide el resultado por la desviación estándar.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A diferencia de MinMax scaling, no restringe los valores a un rango específico.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" name="Google Shape;442;g303c61110f8_0_508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Ingeniería de características para variables numéricas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03c61110f8_0_519"/>
          <p:cNvSpPr txBox="1"/>
          <p:nvPr/>
        </p:nvSpPr>
        <p:spPr>
          <a:xfrm>
            <a:off x="640900" y="2073450"/>
            <a:ext cx="16533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Ejemplo: X = [2, 10, 15]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8" name="Google Shape;448;g303c61110f8_0_519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Ejemplo MinMax</a:t>
            </a:r>
            <a:endParaRPr b="1" i="0" sz="4400" u="none" cap="none" strike="noStrik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9" name="Google Shape;449;g303c61110f8_0_5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600" y="3429000"/>
            <a:ext cx="5638800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g303c61110f8_0_5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9850" y="5202275"/>
            <a:ext cx="7724301" cy="41272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51" name="Google Shape;451;g303c61110f8_0_519"/>
          <p:cNvGraphicFramePr/>
          <p:nvPr/>
        </p:nvGraphicFramePr>
        <p:xfrm>
          <a:off x="8744750" y="377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{97C61ACA-3D33-4E17-B883-43ABDF78008A}</a:tableStyleId>
              </a:tblPr>
              <a:tblGrid>
                <a:gridCol w="2388700"/>
              </a:tblGrid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X</a:t>
                      </a:r>
                      <a:endParaRPr b="1"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15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graphicFrame>
        <p:nvGraphicFramePr>
          <p:cNvPr id="452" name="Google Shape;452;g303c61110f8_0_519"/>
          <p:cNvGraphicFramePr/>
          <p:nvPr/>
        </p:nvGraphicFramePr>
        <p:xfrm>
          <a:off x="15019625" y="377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{97C61ACA-3D33-4E17-B883-43ABDF78008A}</a:tableStyleId>
              </a:tblPr>
              <a:tblGrid>
                <a:gridCol w="2388700"/>
              </a:tblGrid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X</a:t>
                      </a:r>
                      <a:endParaRPr b="1"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0.615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53" name="Google Shape;453;g303c61110f8_0_519"/>
          <p:cNvSpPr/>
          <p:nvPr/>
        </p:nvSpPr>
        <p:spPr>
          <a:xfrm>
            <a:off x="11608900" y="5512900"/>
            <a:ext cx="2544300" cy="1272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043e06e484_0_6"/>
          <p:cNvSpPr txBox="1"/>
          <p:nvPr/>
        </p:nvSpPr>
        <p:spPr>
          <a:xfrm>
            <a:off x="640900" y="2073450"/>
            <a:ext cx="16533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Ejemplo: X = [2, 10, 15]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9" name="Google Shape;459;g3043e06e484_0_6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Ejemplo MinMax</a:t>
            </a:r>
            <a:endParaRPr b="1" i="0" sz="4400" u="none" cap="none" strike="noStrik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0" name="Google Shape;460;g3043e06e484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600" y="3429000"/>
            <a:ext cx="5638800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g3043e06e484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9850" y="5202275"/>
            <a:ext cx="7724301" cy="412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03c61110f8_0_526"/>
          <p:cNvSpPr txBox="1"/>
          <p:nvPr/>
        </p:nvSpPr>
        <p:spPr>
          <a:xfrm>
            <a:off x="640900" y="2073450"/>
            <a:ext cx="16533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Ejemplo: X = [2, 10, 15]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7" name="Google Shape;467;g303c61110f8_0_526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Ejemplo Estandarización</a:t>
            </a:r>
            <a:endParaRPr b="1" i="0" sz="4400" u="none" cap="none" strike="noStrik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8" name="Google Shape;468;g303c61110f8_0_526"/>
          <p:cNvPicPr preferRelativeResize="0"/>
          <p:nvPr/>
        </p:nvPicPr>
        <p:blipFill rotWithShape="1">
          <a:blip r:embed="rId3">
            <a:alphaModFix/>
          </a:blip>
          <a:srcRect b="0" l="0" r="17844" t="0"/>
          <a:stretch/>
        </p:blipFill>
        <p:spPr>
          <a:xfrm>
            <a:off x="640900" y="3322950"/>
            <a:ext cx="8794652" cy="283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g303c61110f8_0_5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56425" y="380578"/>
            <a:ext cx="7068949" cy="2052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g303c61110f8_0_5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552" y="6355325"/>
            <a:ext cx="7068936" cy="39316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71" name="Google Shape;471;g303c61110f8_0_526"/>
          <p:cNvGraphicFramePr/>
          <p:nvPr/>
        </p:nvGraphicFramePr>
        <p:xfrm>
          <a:off x="8961800" y="4938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{97C61ACA-3D33-4E17-B883-43ABDF78008A}</a:tableStyleId>
              </a:tblPr>
              <a:tblGrid>
                <a:gridCol w="2388700"/>
              </a:tblGrid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X</a:t>
                      </a:r>
                      <a:endParaRPr b="1"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15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graphicFrame>
        <p:nvGraphicFramePr>
          <p:cNvPr id="472" name="Google Shape;472;g303c61110f8_0_526"/>
          <p:cNvGraphicFramePr/>
          <p:nvPr/>
        </p:nvGraphicFramePr>
        <p:xfrm>
          <a:off x="15236675" y="4938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{97C61ACA-3D33-4E17-B883-43ABDF78008A}</a:tableStyleId>
              </a:tblPr>
              <a:tblGrid>
                <a:gridCol w="2388700"/>
              </a:tblGrid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X</a:t>
                      </a:r>
                      <a:endParaRPr b="1"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-1.299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0.186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1.114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73" name="Google Shape;473;g303c61110f8_0_526"/>
          <p:cNvSpPr/>
          <p:nvPr/>
        </p:nvSpPr>
        <p:spPr>
          <a:xfrm>
            <a:off x="11825950" y="6679075"/>
            <a:ext cx="2544300" cy="1272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F7F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203edcc6d0_0_14"/>
          <p:cNvSpPr/>
          <p:nvPr/>
        </p:nvSpPr>
        <p:spPr>
          <a:xfrm flipH="1" rot="10800000">
            <a:off x="9223231" y="8895219"/>
            <a:ext cx="11552272" cy="1596314"/>
          </a:xfrm>
          <a:custGeom>
            <a:rect b="b" l="l" r="r" t="t"/>
            <a:pathLst>
              <a:path extrusionOk="0" h="1596314" w="11552272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8" name="Google Shape;118;g2203edcc6d0_0_14"/>
          <p:cNvSpPr/>
          <p:nvPr/>
        </p:nvSpPr>
        <p:spPr>
          <a:xfrm flipH="1">
            <a:off x="-2649686" y="-149539"/>
            <a:ext cx="11546413" cy="1595504"/>
          </a:xfrm>
          <a:custGeom>
            <a:rect b="b" l="l" r="r" t="t"/>
            <a:pathLst>
              <a:path extrusionOk="0" h="1595504" w="11546413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9" name="Google Shape;119;g2203edcc6d0_0_14"/>
          <p:cNvSpPr/>
          <p:nvPr/>
        </p:nvSpPr>
        <p:spPr>
          <a:xfrm rot="-858832">
            <a:off x="2665560" y="1714884"/>
            <a:ext cx="1739731" cy="1584736"/>
          </a:xfrm>
          <a:custGeom>
            <a:rect b="b" l="l" r="r" t="t"/>
            <a:pathLst>
              <a:path extrusionOk="0" h="1583030" w="1737858">
                <a:moveTo>
                  <a:pt x="0" y="0"/>
                </a:moveTo>
                <a:lnTo>
                  <a:pt x="1737858" y="0"/>
                </a:lnTo>
                <a:lnTo>
                  <a:pt x="1737858" y="1583031"/>
                </a:lnTo>
                <a:lnTo>
                  <a:pt x="0" y="15830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0" name="Google Shape;120;g2203edcc6d0_0_14"/>
          <p:cNvSpPr/>
          <p:nvPr/>
        </p:nvSpPr>
        <p:spPr>
          <a:xfrm>
            <a:off x="1028700" y="4508551"/>
            <a:ext cx="3713137" cy="4248440"/>
          </a:xfrm>
          <a:custGeom>
            <a:rect b="b" l="l" r="r" t="t"/>
            <a:pathLst>
              <a:path extrusionOk="0" h="4248440" w="3713137">
                <a:moveTo>
                  <a:pt x="0" y="0"/>
                </a:moveTo>
                <a:lnTo>
                  <a:pt x="3713137" y="0"/>
                </a:lnTo>
                <a:lnTo>
                  <a:pt x="3713137" y="4248440"/>
                </a:lnTo>
                <a:lnTo>
                  <a:pt x="0" y="42484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1" name="Google Shape;121;g2203edcc6d0_0_14"/>
          <p:cNvSpPr txBox="1"/>
          <p:nvPr/>
        </p:nvSpPr>
        <p:spPr>
          <a:xfrm>
            <a:off x="4154327" y="2971800"/>
            <a:ext cx="8514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60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Desbloqueando el Poder de los Datos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g2203edcc6d0_0_14"/>
          <p:cNvSpPr txBox="1"/>
          <p:nvPr/>
        </p:nvSpPr>
        <p:spPr>
          <a:xfrm>
            <a:off x="5235649" y="5169816"/>
            <a:ext cx="11029200" cy="29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8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Inteligencia Artificial </a:t>
            </a:r>
            <a:endParaRPr b="0" i="0" sz="9600" u="none" cap="none" strike="noStrike">
              <a:solidFill>
                <a:srgbClr val="000000"/>
              </a:solidFill>
              <a:latin typeface="Pompiere"/>
              <a:ea typeface="Pompiere"/>
              <a:cs typeface="Pompiere"/>
              <a:sym typeface="Pompiere"/>
            </a:endParaRPr>
          </a:p>
          <a:p>
            <a:pPr indent="0" lvl="0" marL="0" marR="0" rtl="0" algn="l">
              <a:lnSpc>
                <a:spcPct val="98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&amp; Ciencia de Datos para todos</a:t>
            </a:r>
            <a:endParaRPr b="0" i="0" sz="9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g2203edcc6d0_0_14"/>
          <p:cNvSpPr/>
          <p:nvPr/>
        </p:nvSpPr>
        <p:spPr>
          <a:xfrm rot="-1397564">
            <a:off x="15283375" y="2840426"/>
            <a:ext cx="1717598" cy="2462506"/>
          </a:xfrm>
          <a:custGeom>
            <a:rect b="b" l="l" r="r" t="t"/>
            <a:pathLst>
              <a:path extrusionOk="0" h="2465181" w="1719464">
                <a:moveTo>
                  <a:pt x="0" y="0"/>
                </a:moveTo>
                <a:lnTo>
                  <a:pt x="1719464" y="0"/>
                </a:lnTo>
                <a:lnTo>
                  <a:pt x="1719464" y="2465180"/>
                </a:lnTo>
                <a:lnTo>
                  <a:pt x="0" y="24651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4" name="Google Shape;124;g2203edcc6d0_0_14"/>
          <p:cNvSpPr txBox="1"/>
          <p:nvPr/>
        </p:nvSpPr>
        <p:spPr>
          <a:xfrm>
            <a:off x="12801294" y="2760350"/>
            <a:ext cx="2554800" cy="23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16"/>
              <a:buFont typeface="Arial"/>
              <a:buNone/>
            </a:pPr>
            <a:r>
              <a:rPr b="0" i="0" lang="en-US" sz="15616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🤖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Google Shape;125;g2203edcc6d0_0_14"/>
          <p:cNvPicPr preferRelativeResize="0"/>
          <p:nvPr/>
        </p:nvPicPr>
        <p:blipFill rotWithShape="1">
          <a:blip r:embed="rId7">
            <a:alphaModFix/>
          </a:blip>
          <a:srcRect b="25221" l="0" r="0" t="21116"/>
          <a:stretch/>
        </p:blipFill>
        <p:spPr>
          <a:xfrm>
            <a:off x="14217475" y="8819025"/>
            <a:ext cx="3450424" cy="143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03c61110f8_0_536"/>
          <p:cNvSpPr/>
          <p:nvPr/>
        </p:nvSpPr>
        <p:spPr>
          <a:xfrm>
            <a:off x="7673100" y="244001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Variable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79" name="Google Shape;479;g303c61110f8_0_536"/>
          <p:cNvSpPr/>
          <p:nvPr/>
        </p:nvSpPr>
        <p:spPr>
          <a:xfrm>
            <a:off x="2941800" y="4060088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Categórica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80" name="Google Shape;480;g303c61110f8_0_536"/>
          <p:cNvSpPr/>
          <p:nvPr/>
        </p:nvSpPr>
        <p:spPr>
          <a:xfrm>
            <a:off x="12404400" y="4060088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Numérica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81" name="Google Shape;481;g303c61110f8_0_536"/>
          <p:cNvSpPr/>
          <p:nvPr/>
        </p:nvSpPr>
        <p:spPr>
          <a:xfrm>
            <a:off x="3048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Nominal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82" name="Google Shape;482;g303c61110f8_0_536"/>
          <p:cNvSpPr/>
          <p:nvPr/>
        </p:nvSpPr>
        <p:spPr>
          <a:xfrm>
            <a:off x="150414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Discreta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83" name="Google Shape;483;g303c61110f8_0_536"/>
          <p:cNvSpPr/>
          <p:nvPr/>
        </p:nvSpPr>
        <p:spPr>
          <a:xfrm>
            <a:off x="97674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Continua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84" name="Google Shape;484;g303c61110f8_0_536"/>
          <p:cNvSpPr/>
          <p:nvPr/>
        </p:nvSpPr>
        <p:spPr>
          <a:xfrm>
            <a:off x="5578800" y="6137363"/>
            <a:ext cx="2941800" cy="10935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Patrick Hand"/>
                <a:ea typeface="Patrick Hand"/>
                <a:cs typeface="Patrick Hand"/>
                <a:sym typeface="Patrick Hand"/>
              </a:rPr>
              <a:t>Ordinal</a:t>
            </a:r>
            <a:endParaRPr sz="33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cxnSp>
        <p:nvCxnSpPr>
          <p:cNvPr id="485" name="Google Shape;485;g303c61110f8_0_536"/>
          <p:cNvCxnSpPr>
            <a:stCxn id="478" idx="2"/>
            <a:endCxn id="479" idx="0"/>
          </p:cNvCxnSpPr>
          <p:nvPr/>
        </p:nvCxnSpPr>
        <p:spPr>
          <a:xfrm rot="5400000">
            <a:off x="6515100" y="1431113"/>
            <a:ext cx="526500" cy="4731300"/>
          </a:xfrm>
          <a:prstGeom prst="curved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g303c61110f8_0_536"/>
          <p:cNvCxnSpPr>
            <a:stCxn id="478" idx="2"/>
            <a:endCxn id="480" idx="0"/>
          </p:cNvCxnSpPr>
          <p:nvPr/>
        </p:nvCxnSpPr>
        <p:spPr>
          <a:xfrm flipH="1" rot="-5400000">
            <a:off x="11246400" y="1431113"/>
            <a:ext cx="526500" cy="4731300"/>
          </a:xfrm>
          <a:prstGeom prst="curved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g303c61110f8_0_536"/>
          <p:cNvCxnSpPr>
            <a:stCxn id="479" idx="2"/>
            <a:endCxn id="481" idx="0"/>
          </p:cNvCxnSpPr>
          <p:nvPr/>
        </p:nvCxnSpPr>
        <p:spPr>
          <a:xfrm flipH="1">
            <a:off x="17757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8" name="Google Shape;488;g303c61110f8_0_536"/>
          <p:cNvCxnSpPr>
            <a:stCxn id="479" idx="2"/>
            <a:endCxn id="484" idx="0"/>
          </p:cNvCxnSpPr>
          <p:nvPr/>
        </p:nvCxnSpPr>
        <p:spPr>
          <a:xfrm>
            <a:off x="44127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9" name="Google Shape;489;g303c61110f8_0_536"/>
          <p:cNvCxnSpPr>
            <a:stCxn id="480" idx="2"/>
            <a:endCxn id="483" idx="0"/>
          </p:cNvCxnSpPr>
          <p:nvPr/>
        </p:nvCxnSpPr>
        <p:spPr>
          <a:xfrm flipH="1">
            <a:off x="112383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0" name="Google Shape;490;g303c61110f8_0_536"/>
          <p:cNvCxnSpPr>
            <a:stCxn id="480" idx="2"/>
            <a:endCxn id="482" idx="0"/>
          </p:cNvCxnSpPr>
          <p:nvPr/>
        </p:nvCxnSpPr>
        <p:spPr>
          <a:xfrm>
            <a:off x="13875300" y="5153588"/>
            <a:ext cx="2637000" cy="98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1" name="Google Shape;491;g303c61110f8_0_536"/>
          <p:cNvSpPr txBox="1"/>
          <p:nvPr/>
        </p:nvSpPr>
        <p:spPr>
          <a:xfrm>
            <a:off x="2799000" y="472200"/>
            <a:ext cx="12690000" cy="1015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Una variable puede ser </a:t>
            </a:r>
            <a:r>
              <a:rPr b="1"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categórica</a:t>
            </a: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ó </a:t>
            </a:r>
            <a:r>
              <a:rPr b="1" lang="en-US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numérica</a:t>
            </a: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44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g303c61110f8_0_536"/>
          <p:cNvSpPr txBox="1"/>
          <p:nvPr/>
        </p:nvSpPr>
        <p:spPr>
          <a:xfrm>
            <a:off x="0" y="4237388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Representa categorías 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o grupos (cualitativo)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g303c61110f8_0_536"/>
          <p:cNvSpPr txBox="1"/>
          <p:nvPr/>
        </p:nvSpPr>
        <p:spPr>
          <a:xfrm>
            <a:off x="15346200" y="4237388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Representa números (cuantitativo)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g303c61110f8_0_536"/>
          <p:cNvSpPr txBox="1"/>
          <p:nvPr/>
        </p:nvSpPr>
        <p:spPr>
          <a:xfrm>
            <a:off x="304800" y="7328475"/>
            <a:ext cx="294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Sin orden entre categorías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g303c61110f8_0_536"/>
          <p:cNvSpPr txBox="1"/>
          <p:nvPr/>
        </p:nvSpPr>
        <p:spPr>
          <a:xfrm>
            <a:off x="5578800" y="7328475"/>
            <a:ext cx="294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Orden entre categorías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g303c61110f8_0_536"/>
          <p:cNvSpPr txBox="1"/>
          <p:nvPr/>
        </p:nvSpPr>
        <p:spPr>
          <a:xfrm>
            <a:off x="9767400" y="7328475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Puede tomar cualquier valor dentro de un rango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g303c61110f8_0_536"/>
          <p:cNvSpPr txBox="1"/>
          <p:nvPr/>
        </p:nvSpPr>
        <p:spPr>
          <a:xfrm>
            <a:off x="15041400" y="7328475"/>
            <a:ext cx="29418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Sólo puede tomar valores específicos y contables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g303c61110f8_0_536"/>
          <p:cNvSpPr/>
          <p:nvPr/>
        </p:nvSpPr>
        <p:spPr>
          <a:xfrm>
            <a:off x="-72900" y="8164988"/>
            <a:ext cx="18433800" cy="80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g303c61110f8_0_536"/>
          <p:cNvSpPr txBox="1"/>
          <p:nvPr/>
        </p:nvSpPr>
        <p:spPr>
          <a:xfrm>
            <a:off x="-119400" y="8164988"/>
            <a:ext cx="37902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 Color de ojos (azul/verde/cafés)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g303c61110f8_0_536"/>
          <p:cNvSpPr txBox="1"/>
          <p:nvPr/>
        </p:nvSpPr>
        <p:spPr>
          <a:xfrm>
            <a:off x="4412700" y="8165000"/>
            <a:ext cx="5354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Nivel de estudios (pregrado/máster/doctorado)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g303c61110f8_0_536"/>
          <p:cNvSpPr txBox="1"/>
          <p:nvPr/>
        </p:nvSpPr>
        <p:spPr>
          <a:xfrm>
            <a:off x="9410100" y="8164988"/>
            <a:ext cx="3656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Peso en kilos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g303c61110f8_0_536"/>
          <p:cNvSpPr txBox="1"/>
          <p:nvPr/>
        </p:nvSpPr>
        <p:spPr>
          <a:xfrm>
            <a:off x="14279700" y="8164988"/>
            <a:ext cx="4160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b="1"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• Número de vacas que un granjero tiene</a:t>
            </a:r>
            <a:endParaRPr sz="1800">
              <a:solidFill>
                <a:srgbClr val="2828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g303c61110f8_0_536"/>
          <p:cNvSpPr/>
          <p:nvPr/>
        </p:nvSpPr>
        <p:spPr>
          <a:xfrm>
            <a:off x="238200" y="3349625"/>
            <a:ext cx="8349000" cy="6669000"/>
          </a:xfrm>
          <a:prstGeom prst="ellipse">
            <a:avLst/>
          </a:prstGeom>
          <a:noFill/>
          <a:ln cap="flat" cmpd="sng" w="11430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03c61110f8_0_565"/>
          <p:cNvSpPr txBox="1"/>
          <p:nvPr/>
        </p:nvSpPr>
        <p:spPr>
          <a:xfrm>
            <a:off x="640900" y="2073450"/>
            <a:ext cx="16533900" cy="44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El objetivo es convertir variables categóricas en una representación numérica 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Las técnicas más comunes son: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Codificación One-Hot </a:t>
            </a:r>
            <a:endParaRPr b="1"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Ideal para variables nominales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Cada columna representa si la variable pertenece o no a esa categoría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Codificación Ordinal</a:t>
            </a:r>
            <a:endParaRPr b="1"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Ideal para variables ordinales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■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El resultado es sólo una columna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9" name="Google Shape;509;g303c61110f8_0_565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Ingeniería de características para variables categóricas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03c61110f8_0_570"/>
          <p:cNvSpPr txBox="1"/>
          <p:nvPr/>
        </p:nvSpPr>
        <p:spPr>
          <a:xfrm>
            <a:off x="640900" y="2073450"/>
            <a:ext cx="16533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Ejemplo: X = [“Bachillerato”, “Pregrado”, “Posgrado”]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" name="Google Shape;515;g303c61110f8_0_570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Ejemplo </a:t>
            </a:r>
            <a:r>
              <a:rPr b="1" lang="en-US" sz="44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Codificación Ordinal</a:t>
            </a:r>
            <a:endParaRPr b="1" i="0" sz="4400" u="none" cap="none" strike="noStrik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16" name="Google Shape;516;g303c61110f8_0_570"/>
          <p:cNvGraphicFramePr/>
          <p:nvPr/>
        </p:nvGraphicFramePr>
        <p:xfrm>
          <a:off x="1244025" y="366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{97C61ACA-3D33-4E17-B883-43ABDF78008A}</a:tableStyleId>
              </a:tblPr>
              <a:tblGrid>
                <a:gridCol w="2388700"/>
              </a:tblGrid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X</a:t>
                      </a:r>
                      <a:endParaRPr b="1"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Bachillerato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Pregrado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Posgrado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graphicFrame>
        <p:nvGraphicFramePr>
          <p:cNvPr id="517" name="Google Shape;517;g303c61110f8_0_570"/>
          <p:cNvGraphicFramePr/>
          <p:nvPr/>
        </p:nvGraphicFramePr>
        <p:xfrm>
          <a:off x="7518900" y="366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{97C61ACA-3D33-4E17-B883-43ABDF78008A}</a:tableStyleId>
              </a:tblPr>
              <a:tblGrid>
                <a:gridCol w="2388700"/>
              </a:tblGrid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X</a:t>
                      </a:r>
                      <a:endParaRPr b="1"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18" name="Google Shape;518;g303c61110f8_0_570"/>
          <p:cNvSpPr/>
          <p:nvPr/>
        </p:nvSpPr>
        <p:spPr>
          <a:xfrm>
            <a:off x="4108175" y="5406875"/>
            <a:ext cx="2544300" cy="1272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043e06e484_0_21"/>
          <p:cNvSpPr txBox="1"/>
          <p:nvPr/>
        </p:nvSpPr>
        <p:spPr>
          <a:xfrm>
            <a:off x="640900" y="2073450"/>
            <a:ext cx="16533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Ejemplo: X = [“Rojo”, “Azul”, “Verde”]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4" name="Google Shape;524;g3043e06e484_0_21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Ejemplo Codificación One-Hot </a:t>
            </a:r>
            <a:endParaRPr b="1" i="0" sz="4400" u="none" cap="none" strike="noStrik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25" name="Google Shape;525;g3043e06e484_0_21"/>
          <p:cNvGraphicFramePr/>
          <p:nvPr/>
        </p:nvGraphicFramePr>
        <p:xfrm>
          <a:off x="1244025" y="366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{97C61ACA-3D33-4E17-B883-43ABDF78008A}</a:tableStyleId>
              </a:tblPr>
              <a:tblGrid>
                <a:gridCol w="2388700"/>
              </a:tblGrid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X</a:t>
                      </a:r>
                      <a:endParaRPr b="1"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Rojo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Azul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Verde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26" name="Google Shape;526;g3043e06e484_0_21"/>
          <p:cNvSpPr/>
          <p:nvPr/>
        </p:nvSpPr>
        <p:spPr>
          <a:xfrm>
            <a:off x="4108175" y="5406875"/>
            <a:ext cx="2544300" cy="1272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03c61110f8_0_581"/>
          <p:cNvSpPr txBox="1"/>
          <p:nvPr/>
        </p:nvSpPr>
        <p:spPr>
          <a:xfrm>
            <a:off x="640900" y="2073450"/>
            <a:ext cx="16533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Ejemplo: X = [“Rojo”, “Azul”, “Verde”]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2" name="Google Shape;532;g303c61110f8_0_581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Ejemplo Codificación One-Hot </a:t>
            </a:r>
            <a:endParaRPr b="1" i="0" sz="4400" u="none" cap="none" strike="noStrik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33" name="Google Shape;533;g303c61110f8_0_581"/>
          <p:cNvGraphicFramePr/>
          <p:nvPr/>
        </p:nvGraphicFramePr>
        <p:xfrm>
          <a:off x="1244025" y="366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{97C61ACA-3D33-4E17-B883-43ABDF78008A}</a:tableStyleId>
              </a:tblPr>
              <a:tblGrid>
                <a:gridCol w="2388700"/>
              </a:tblGrid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X</a:t>
                      </a:r>
                      <a:endParaRPr b="1"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Rojo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Azul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Verde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graphicFrame>
        <p:nvGraphicFramePr>
          <p:cNvPr id="534" name="Google Shape;534;g303c61110f8_0_581"/>
          <p:cNvGraphicFramePr/>
          <p:nvPr/>
        </p:nvGraphicFramePr>
        <p:xfrm>
          <a:off x="7518900" y="366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{97C61ACA-3D33-4E17-B883-43ABDF78008A}</a:tableStyleId>
              </a:tblPr>
              <a:tblGrid>
                <a:gridCol w="1847575"/>
                <a:gridCol w="1847575"/>
                <a:gridCol w="1847575"/>
              </a:tblGrid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X_rojo</a:t>
                      </a:r>
                      <a:endParaRPr b="1"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X_azul</a:t>
                      </a:r>
                      <a:endParaRPr b="1"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X_verde</a:t>
                      </a:r>
                      <a:endParaRPr b="1"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  <a:tr h="109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35" name="Google Shape;535;g303c61110f8_0_581"/>
          <p:cNvSpPr/>
          <p:nvPr/>
        </p:nvSpPr>
        <p:spPr>
          <a:xfrm>
            <a:off x="4108175" y="5406875"/>
            <a:ext cx="2544300" cy="1272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043e06e484_0_29"/>
          <p:cNvSpPr txBox="1"/>
          <p:nvPr/>
        </p:nvSpPr>
        <p:spPr>
          <a:xfrm>
            <a:off x="4572000" y="1866900"/>
            <a:ext cx="13291800" cy="78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2545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Los </a:t>
            </a: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datos estructurados 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están altamente organizados y son fácilmente legibles por máquinas. Normalmente se almacenan en formatos tabulares, como hojas de cálculo (CSV, Excel) o bases de datos relacionales (SQL). 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Cada observación está en un fila y sus características en columnas predefinidas, lo que facilita su procesamiento y análisis. 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Los </a:t>
            </a: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datos no estructurados 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no siguen un formato o estructura específica, lo que los hace más difíciles de organizar y analizar. Este tipo de datos incluye texto libre, imágenes, videos, audios y otros formatos multimedia. 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Debido a su naturaleza, los datos no estructurados a menudo requieren técnicas avanzadas, como procesamiento de lenguaje natural (NLP) o redes neuronales convolucionales (CNN).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1" name="Google Shape;541;g3043e06e484_0_29"/>
          <p:cNvSpPr txBox="1"/>
          <p:nvPr/>
        </p:nvSpPr>
        <p:spPr>
          <a:xfrm>
            <a:off x="726075" y="642550"/>
            <a:ext cx="14872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4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Datos estructurados vs datos no estructurados</a:t>
            </a:r>
            <a:endParaRPr b="1" i="0" sz="4400" u="none" cap="none" strike="noStrike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2" name="Google Shape;542;g3043e06e484_0_29"/>
          <p:cNvPicPr preferRelativeResize="0"/>
          <p:nvPr/>
        </p:nvPicPr>
        <p:blipFill rotWithShape="1">
          <a:blip r:embed="rId3">
            <a:alphaModFix/>
          </a:blip>
          <a:srcRect b="0" l="19133" r="0" t="20369"/>
          <a:stretch/>
        </p:blipFill>
        <p:spPr>
          <a:xfrm>
            <a:off x="344550" y="2093000"/>
            <a:ext cx="3922650" cy="267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g3043e06e484_0_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588" y="6069500"/>
            <a:ext cx="2982574" cy="2982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043e06e484_0_111"/>
          <p:cNvSpPr txBox="1"/>
          <p:nvPr/>
        </p:nvSpPr>
        <p:spPr>
          <a:xfrm>
            <a:off x="640900" y="2073450"/>
            <a:ext cx="16533900" cy="49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La mayoría de modelos trabajan con números, por lo que el texto debe transformarse a un formato numérico para que los modelos puedan procesarlo.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Para poder capturar el significado de un texto, no es tan fácil como simplemente asignar números. Para esto usamos la codificación de textos. 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Las técnicas más comunes son: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TF-IDF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Word2Vec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BERT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GPT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9" name="Google Shape;549;g3043e06e484_0_111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Ingeniería de características para textos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043e06e484_0_116"/>
          <p:cNvSpPr txBox="1"/>
          <p:nvPr/>
        </p:nvSpPr>
        <p:spPr>
          <a:xfrm>
            <a:off x="640900" y="2073450"/>
            <a:ext cx="16533900" cy="6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La mayoría de modelos trabajan con números, por lo que el texto debe transformarse a un formato numérico para que los modelos puedan procesarlo.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Para poder capturar el significado de un texto, no es tan fácil como simplemente asignar números. Para esto usamos la codificación de textos. 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Las técnicas más comunes son: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TF-IDF 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Frecuencia de términos - Frecuencia inversa de documentos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Resalta palabras importantes en un documento y reduce el peso de palabras comunes (como "y" o "el"), para que los algoritmos se enfoquen en lo relevante.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Word2Vec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BERT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○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GPT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5" name="Google Shape;555;g3043e06e484_0_116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Ingeniería de características para textos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g3043e06e484_0_116"/>
          <p:cNvSpPr txBox="1"/>
          <p:nvPr/>
        </p:nvSpPr>
        <p:spPr>
          <a:xfrm>
            <a:off x="8587425" y="7368225"/>
            <a:ext cx="93825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Procesamiento de Lenguaje Natural</a:t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https://www.youtube.com/watch?v=srQTRZzBnoo&amp;list=PLJw3ZK6gs8y2AQu_5AxCE7DDas3rg1y8N</a:t>
            </a: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CoSIAM:</a:t>
            </a:r>
            <a:b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https://cosiam.net/index.php/mmc-cosiam-2024/</a:t>
            </a: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043e06e484_0_127"/>
          <p:cNvSpPr txBox="1"/>
          <p:nvPr/>
        </p:nvSpPr>
        <p:spPr>
          <a:xfrm>
            <a:off x="640900" y="2073450"/>
            <a:ext cx="165339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Todo es válido. La mayoría de estas decisiones son guiadas por el conocimiento del sector y tu criterio. 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2" name="Google Shape;562;g3043e06e484_0_127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Más ingeniería de características…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043e06e484_0_140"/>
          <p:cNvSpPr txBox="1"/>
          <p:nvPr/>
        </p:nvSpPr>
        <p:spPr>
          <a:xfrm>
            <a:off x="526550" y="657300"/>
            <a:ext cx="15641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En código… la ingeniería de características se hace DESPUÉS </a:t>
            </a:r>
            <a:b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de separar los datos en entrenamiento y prueba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g3043e06e484_0_140"/>
          <p:cNvSpPr txBox="1"/>
          <p:nvPr/>
        </p:nvSpPr>
        <p:spPr>
          <a:xfrm>
            <a:off x="526550" y="2676925"/>
            <a:ext cx="17098800" cy="4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sklearn.model_selection </a:t>
            </a:r>
            <a:r>
              <a:rPr lang="en-US" sz="2100">
                <a:solidFill>
                  <a:srgbClr val="AF00DB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train_test_split</a:t>
            </a:r>
            <a:endParaRPr sz="210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# Definir las características (X) y la variable objetivo (y)</a:t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X = df.drop(columns=[</a:t>
            </a:r>
            <a:r>
              <a:rPr lang="en-US" sz="210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'Survived'</a:t>
            </a: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])  </a:t>
            </a:r>
            <a:r>
              <a:rPr lang="en-US" sz="210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# Aquí estamos eliminando la columna 'survived', que es el objetivo</a:t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y = df[</a:t>
            </a:r>
            <a:r>
              <a:rPr lang="en-US" sz="2100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'Survived'</a:t>
            </a: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  </a:t>
            </a:r>
            <a:r>
              <a:rPr lang="en-US" sz="210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# Esta es nuestra variable objetivo</a:t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# Dividir el conjunto de datos en entrenamiento (train) y prueba(test)</a:t>
            </a:r>
            <a:endParaRPr sz="2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X_train, X_test, y_train, y_test = train_test_split(X, y, test_size=</a:t>
            </a:r>
            <a:r>
              <a:rPr lang="en-US" sz="2100">
                <a:solidFill>
                  <a:srgbClr val="116644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0.2</a:t>
            </a:r>
            <a:r>
              <a:rPr lang="en-US" sz="210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10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F7F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f629a54177_0_1"/>
          <p:cNvSpPr/>
          <p:nvPr/>
        </p:nvSpPr>
        <p:spPr>
          <a:xfrm>
            <a:off x="2069991" y="1943867"/>
            <a:ext cx="7347649" cy="7187337"/>
          </a:xfrm>
          <a:custGeom>
            <a:rect b="b" l="l" r="r" t="t"/>
            <a:pathLst>
              <a:path extrusionOk="0" h="7187337" w="7347649">
                <a:moveTo>
                  <a:pt x="0" y="0"/>
                </a:moveTo>
                <a:lnTo>
                  <a:pt x="7347650" y="0"/>
                </a:lnTo>
                <a:lnTo>
                  <a:pt x="7347650" y="7187337"/>
                </a:lnTo>
                <a:lnTo>
                  <a:pt x="0" y="71873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g2f629a54177_0_1"/>
          <p:cNvSpPr txBox="1"/>
          <p:nvPr/>
        </p:nvSpPr>
        <p:spPr>
          <a:xfrm>
            <a:off x="9777789" y="1943868"/>
            <a:ext cx="7307700" cy="29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99"/>
              <a:buFont typeface="Arial"/>
              <a:buNone/>
            </a:pPr>
            <a:r>
              <a:rPr lang="en-US" sz="8799">
                <a:latin typeface="Patrick Hand"/>
                <a:ea typeface="Patrick Hand"/>
                <a:cs typeface="Patrick Hand"/>
                <a:sym typeface="Patrick Hand"/>
              </a:rPr>
              <a:t>Ingeniería de</a:t>
            </a:r>
            <a:endParaRPr sz="8799"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99"/>
              <a:buFont typeface="Arial"/>
              <a:buNone/>
            </a:pPr>
            <a:r>
              <a:rPr lang="en-US" sz="8799">
                <a:latin typeface="Patrick Hand"/>
                <a:ea typeface="Patrick Hand"/>
                <a:cs typeface="Patrick Hand"/>
                <a:sym typeface="Patrick Hand"/>
              </a:rPr>
              <a:t>características</a:t>
            </a:r>
            <a:endParaRPr sz="8799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32" name="Google Shape;132;g2f629a54177_0_1"/>
          <p:cNvSpPr txBox="1"/>
          <p:nvPr/>
        </p:nvSpPr>
        <p:spPr>
          <a:xfrm>
            <a:off x="9777800" y="5235140"/>
            <a:ext cx="59211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30"/>
              <a:buFont typeface="Arial"/>
              <a:buNone/>
            </a:pPr>
            <a:r>
              <a:rPr b="1" i="0" lang="en-US" sz="3930" u="none" cap="none" strike="noStrike">
                <a:solidFill>
                  <a:srgbClr val="000000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Septiembre </a:t>
            </a:r>
            <a:r>
              <a:rPr b="1" lang="en-US" sz="3930">
                <a:latin typeface="Shadows Into Light"/>
                <a:ea typeface="Shadows Into Light"/>
                <a:cs typeface="Shadows Into Light"/>
                <a:sym typeface="Shadows Into Light"/>
              </a:rPr>
              <a:t>24</a:t>
            </a:r>
            <a:r>
              <a:rPr b="1" i="0" lang="en-US" sz="3930" u="none" cap="none" strike="noStrike">
                <a:solidFill>
                  <a:srgbClr val="000000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, 2024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g2f629a54177_0_1"/>
          <p:cNvSpPr/>
          <p:nvPr/>
        </p:nvSpPr>
        <p:spPr>
          <a:xfrm>
            <a:off x="15408091" y="1028700"/>
            <a:ext cx="1488455" cy="1291398"/>
          </a:xfrm>
          <a:custGeom>
            <a:rect b="b" l="l" r="r" t="t"/>
            <a:pathLst>
              <a:path extrusionOk="0" h="1291398" w="1488455">
                <a:moveTo>
                  <a:pt x="0" y="0"/>
                </a:moveTo>
                <a:lnTo>
                  <a:pt x="1488455" y="0"/>
                </a:lnTo>
                <a:lnTo>
                  <a:pt x="1488455" y="1291398"/>
                </a:lnTo>
                <a:lnTo>
                  <a:pt x="0" y="1291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4" name="Google Shape;134;g2f629a54177_0_1"/>
          <p:cNvSpPr/>
          <p:nvPr/>
        </p:nvSpPr>
        <p:spPr>
          <a:xfrm flipH="1" rot="7352229">
            <a:off x="14629131" y="8032337"/>
            <a:ext cx="4424448" cy="1110134"/>
          </a:xfrm>
          <a:custGeom>
            <a:rect b="b" l="l" r="r" t="t"/>
            <a:pathLst>
              <a:path extrusionOk="0" h="1110849" w="4427299">
                <a:moveTo>
                  <a:pt x="0" y="1110850"/>
                </a:moveTo>
                <a:lnTo>
                  <a:pt x="4427299" y="1110850"/>
                </a:lnTo>
                <a:lnTo>
                  <a:pt x="4427299" y="0"/>
                </a:lnTo>
                <a:lnTo>
                  <a:pt x="0" y="0"/>
                </a:lnTo>
                <a:lnTo>
                  <a:pt x="0" y="111085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35" name="Google Shape;135;g2f629a54177_0_1"/>
          <p:cNvPicPr preferRelativeResize="0"/>
          <p:nvPr/>
        </p:nvPicPr>
        <p:blipFill rotWithShape="1">
          <a:blip r:embed="rId6">
            <a:alphaModFix/>
          </a:blip>
          <a:srcRect b="0" l="0" r="66197" t="0"/>
          <a:stretch/>
        </p:blipFill>
        <p:spPr>
          <a:xfrm>
            <a:off x="2802825" y="3810000"/>
            <a:ext cx="2655643" cy="24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2f629a54177_0_1"/>
          <p:cNvPicPr preferRelativeResize="0"/>
          <p:nvPr/>
        </p:nvPicPr>
        <p:blipFill rotWithShape="1">
          <a:blip r:embed="rId6">
            <a:alphaModFix/>
          </a:blip>
          <a:srcRect b="0" l="69601" r="0" t="0"/>
          <a:stretch/>
        </p:blipFill>
        <p:spPr>
          <a:xfrm>
            <a:off x="5458472" y="3810000"/>
            <a:ext cx="2388251" cy="2424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043e06e484_0_147"/>
          <p:cNvSpPr txBox="1"/>
          <p:nvPr/>
        </p:nvSpPr>
        <p:spPr>
          <a:xfrm>
            <a:off x="526550" y="65730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Métodos comunes en Machine Learning</a:t>
            </a:r>
            <a:endParaRPr b="1" i="0" sz="44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g3043e06e484_0_147"/>
          <p:cNvSpPr txBox="1"/>
          <p:nvPr/>
        </p:nvSpPr>
        <p:spPr>
          <a:xfrm>
            <a:off x="640900" y="2073450"/>
            <a:ext cx="16533900" cy="38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Roboto"/>
              <a:buChar char="●"/>
            </a:pPr>
            <a:r>
              <a:rPr b="1" lang="en-US" sz="3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.fit()</a:t>
            </a:r>
            <a:r>
              <a:rPr lang="en-US" sz="3000">
                <a:solidFill>
                  <a:schemeClr val="dk1"/>
                </a:solidFill>
              </a:rPr>
              <a:t>: Aprende los parámetros (en el caso del MinMax el mínimo y el máximo) del conjunto de datos que se le pasa. No transforma los datos todavía.</a:t>
            </a:r>
            <a:br>
              <a:rPr lang="en-US" sz="3000">
                <a:solidFill>
                  <a:schemeClr val="dk1"/>
                </a:solidFill>
              </a:rPr>
            </a:br>
            <a:endParaRPr sz="3000">
              <a:solidFill>
                <a:schemeClr val="dk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Roboto"/>
              <a:buChar char="●"/>
            </a:pPr>
            <a:r>
              <a:rPr b="1" lang="en-US" sz="3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.transform()</a:t>
            </a:r>
            <a:r>
              <a:rPr lang="en-US" sz="3000">
                <a:solidFill>
                  <a:schemeClr val="dk1"/>
                </a:solidFill>
              </a:rPr>
              <a:t>: Usa los parámetros aprendidos durante el </a:t>
            </a:r>
            <a:r>
              <a:rPr lang="en-US" sz="3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.fit()</a:t>
            </a:r>
            <a:r>
              <a:rPr lang="en-US" sz="3000">
                <a:solidFill>
                  <a:schemeClr val="dk1"/>
                </a:solidFill>
              </a:rPr>
              <a:t> para transformar los datos. No aprende nada nuevo.</a:t>
            </a:r>
            <a:br>
              <a:rPr lang="en-US" sz="3000">
                <a:solidFill>
                  <a:schemeClr val="dk1"/>
                </a:solidFill>
              </a:rPr>
            </a:br>
            <a:endParaRPr sz="3000">
              <a:solidFill>
                <a:schemeClr val="dk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Roboto"/>
              <a:buChar char="●"/>
            </a:pPr>
            <a:r>
              <a:rPr b="1" lang="en-US" sz="3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.fit_transform()</a:t>
            </a:r>
            <a:r>
              <a:rPr lang="en-US" sz="3000">
                <a:solidFill>
                  <a:schemeClr val="dk1"/>
                </a:solidFill>
              </a:rPr>
              <a:t>: Combina ambos pasos, primero ajusta el scaler con </a:t>
            </a:r>
            <a:r>
              <a:rPr lang="en-US" sz="3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.fit()</a:t>
            </a:r>
            <a:r>
              <a:rPr lang="en-US" sz="3000">
                <a:solidFill>
                  <a:schemeClr val="dk1"/>
                </a:solidFill>
              </a:rPr>
              <a:t> y luego transforma los datos con </a:t>
            </a:r>
            <a:r>
              <a:rPr lang="en-US" sz="3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.transform()</a:t>
            </a:r>
            <a:r>
              <a:rPr lang="en-US" sz="3000">
                <a:solidFill>
                  <a:schemeClr val="dk1"/>
                </a:solidFill>
              </a:rPr>
              <a:t> en un solo paso.</a:t>
            </a:r>
            <a:endParaRPr sz="30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3043e06e484_0_155"/>
          <p:cNvSpPr txBox="1"/>
          <p:nvPr/>
        </p:nvSpPr>
        <p:spPr>
          <a:xfrm>
            <a:off x="640900" y="2073450"/>
            <a:ext cx="16533900" cy="45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X = 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[1, 2, 3, 4, 5, 6, 7, 8, 9, 10]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Dividimos este conjunto de datos aleatoriamente en entrenamiento (train) y prueba (test)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X_train = [1, 2, 3, 6, 7, 8]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X_test = [4, 5, 9, 10]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0" name="Google Shape;580;g3043e06e484_0_155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Ejemplo </a:t>
            </a:r>
            <a:endParaRPr b="1" i="0" sz="4400" u="none" cap="none" strike="noStrik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043e06e484_0_166"/>
          <p:cNvSpPr txBox="1"/>
          <p:nvPr/>
        </p:nvSpPr>
        <p:spPr>
          <a:xfrm>
            <a:off x="640900" y="2073450"/>
            <a:ext cx="16533900" cy="75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X = [1, 2, 3, 4, 5, 6, 7, 8, 9, 10]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Dividimos este conjunto de datos aleatoriamente en entrenamiento (train) y prueba (test)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X_train = </a:t>
            </a:r>
            <a:r>
              <a:rPr lang="en-US" sz="3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[1, 2, 3, 6, 7, 8]</a:t>
            </a:r>
            <a:endParaRPr sz="3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X_test = </a:t>
            </a:r>
            <a:r>
              <a:rPr lang="en-US" sz="3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[4, 5, 9, 10]</a:t>
            </a:r>
            <a:endParaRPr sz="3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AutoNum type="arabicPeriod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Primer paso: Ajustamos el escalador en el conjunto de entrenamiento (train)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, donde se calculan el mínimo y el máximo de los valores solo en el conjunto de entrenamiento: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MinMax.fit(X_train)</a:t>
            </a:r>
            <a:endParaRPr sz="3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Minimo = 1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Máximo = 8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6" name="Google Shape;586;g3043e06e484_0_166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Ejemplo </a:t>
            </a:r>
            <a:endParaRPr b="1" i="0" sz="4400" u="none" cap="none" strike="noStrik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043e06e484_0_175"/>
          <p:cNvSpPr txBox="1"/>
          <p:nvPr/>
        </p:nvSpPr>
        <p:spPr>
          <a:xfrm>
            <a:off x="640900" y="2073450"/>
            <a:ext cx="16533900" cy="59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X = [1, 2, 3, 4, 5, 6, 7, 8, 9, 10]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Dividimos este conjunto de datos aleatoriamente en entrenamiento (train) y prueba (test)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X_train = [2, 3, 4, 6, 7, 8]</a:t>
            </a:r>
            <a:endParaRPr sz="3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X_test = [1, 5, 9, 10]</a:t>
            </a:r>
            <a:endParaRPr sz="3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AutoNum type="arabicPeriod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Segundo paso: A</a:t>
            </a: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plicamos la transformación en el conjunto 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de entrenamiento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MinMax.transform(X_train)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2" name="Google Shape;592;g3043e06e484_0_175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Ejemplo </a:t>
            </a:r>
            <a:endParaRPr b="1" i="0" sz="4400" u="none" cap="none" strike="noStrik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g3043e06e484_0_175"/>
          <p:cNvSpPr txBox="1"/>
          <p:nvPr/>
        </p:nvSpPr>
        <p:spPr>
          <a:xfrm>
            <a:off x="5526900" y="6930350"/>
            <a:ext cx="8333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4" name="Google Shape;594;g3043e06e484_0_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09225" y="4478850"/>
            <a:ext cx="3942174" cy="5380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3043e06e484_0_183"/>
          <p:cNvSpPr txBox="1"/>
          <p:nvPr/>
        </p:nvSpPr>
        <p:spPr>
          <a:xfrm>
            <a:off x="640900" y="2073450"/>
            <a:ext cx="16533900" cy="59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X = [1, 2, 3, 4, 5, 6, 7, 8, 9, 10]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●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Dividimos este conjunto de datos aleatoriamente en entrenamiento (train) y prueba (test)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X_train = [2, 3, 4, 6, 7, 8]</a:t>
            </a:r>
            <a:endParaRPr sz="3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X_test = [1, 5, 9, 10]</a:t>
            </a:r>
            <a:endParaRPr sz="31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25450" lvl="0" marL="457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AutoNum type="arabicPeriod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Segundo paso: Aplicamos la transformación en el conjunto 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de prueba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MinMax.transform(X_test)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0" name="Google Shape;600;g3043e06e484_0_183"/>
          <p:cNvSpPr txBox="1"/>
          <p:nvPr/>
        </p:nvSpPr>
        <p:spPr>
          <a:xfrm>
            <a:off x="526550" y="707450"/>
            <a:ext cx="15641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en-US" sz="44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Ejemplo </a:t>
            </a:r>
            <a:endParaRPr b="1" i="0" sz="4400" u="none" cap="none" strike="noStrik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01" name="Google Shape;601;g3043e06e484_0_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5825" y="4825975"/>
            <a:ext cx="5012801" cy="4618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F7F1"/>
        </a:solidFill>
      </p:bgPr>
    </p:bg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2fda0850647_0_126"/>
          <p:cNvSpPr/>
          <p:nvPr/>
        </p:nvSpPr>
        <p:spPr>
          <a:xfrm rot="2126268">
            <a:off x="8425240" y="2270033"/>
            <a:ext cx="1437519" cy="1309449"/>
          </a:xfrm>
          <a:custGeom>
            <a:rect b="b" l="l" r="r" t="t"/>
            <a:pathLst>
              <a:path extrusionOk="0" h="1309040" w="1437070">
                <a:moveTo>
                  <a:pt x="0" y="0"/>
                </a:moveTo>
                <a:lnTo>
                  <a:pt x="1437070" y="0"/>
                </a:lnTo>
                <a:lnTo>
                  <a:pt x="1437070" y="1309041"/>
                </a:lnTo>
                <a:lnTo>
                  <a:pt x="0" y="13090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07" name="Google Shape;607;g2fda0850647_0_126"/>
          <p:cNvSpPr/>
          <p:nvPr/>
        </p:nvSpPr>
        <p:spPr>
          <a:xfrm rot="-8264157">
            <a:off x="8461697" y="6385595"/>
            <a:ext cx="1436967" cy="1308946"/>
          </a:xfrm>
          <a:custGeom>
            <a:rect b="b" l="l" r="r" t="t"/>
            <a:pathLst>
              <a:path extrusionOk="0" h="1309040" w="1437070">
                <a:moveTo>
                  <a:pt x="0" y="0"/>
                </a:moveTo>
                <a:lnTo>
                  <a:pt x="1437070" y="0"/>
                </a:lnTo>
                <a:lnTo>
                  <a:pt x="1437070" y="1309041"/>
                </a:lnTo>
                <a:lnTo>
                  <a:pt x="0" y="13090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608" name="Google Shape;608;g2fda0850647_0_126"/>
          <p:cNvGrpSpPr/>
          <p:nvPr/>
        </p:nvGrpSpPr>
        <p:grpSpPr>
          <a:xfrm>
            <a:off x="7327295" y="4129363"/>
            <a:ext cx="3705718" cy="956913"/>
            <a:chOff x="0" y="0"/>
            <a:chExt cx="1067100" cy="275553"/>
          </a:xfrm>
        </p:grpSpPr>
        <p:sp>
          <p:nvSpPr>
            <p:cNvPr id="609" name="Google Shape;609;g2fda0850647_0_126"/>
            <p:cNvSpPr/>
            <p:nvPr/>
          </p:nvSpPr>
          <p:spPr>
            <a:xfrm>
              <a:off x="0" y="0"/>
              <a:ext cx="1066981" cy="275553"/>
            </a:xfrm>
            <a:custGeom>
              <a:rect b="b" l="l" r="r" t="t"/>
              <a:pathLst>
                <a:path extrusionOk="0" h="275553" w="1066981">
                  <a:moveTo>
                    <a:pt x="75218" y="0"/>
                  </a:moveTo>
                  <a:lnTo>
                    <a:pt x="991763" y="0"/>
                  </a:lnTo>
                  <a:cubicBezTo>
                    <a:pt x="1011712" y="0"/>
                    <a:pt x="1030844" y="7925"/>
                    <a:pt x="1044950" y="22031"/>
                  </a:cubicBezTo>
                  <a:cubicBezTo>
                    <a:pt x="1059057" y="36137"/>
                    <a:pt x="1066981" y="55269"/>
                    <a:pt x="1066981" y="75218"/>
                  </a:cubicBezTo>
                  <a:lnTo>
                    <a:pt x="1066981" y="200335"/>
                  </a:lnTo>
                  <a:cubicBezTo>
                    <a:pt x="1066981" y="220284"/>
                    <a:pt x="1059057" y="239416"/>
                    <a:pt x="1044950" y="253522"/>
                  </a:cubicBezTo>
                  <a:cubicBezTo>
                    <a:pt x="1030844" y="267628"/>
                    <a:pt x="1011712" y="275553"/>
                    <a:pt x="991763" y="275553"/>
                  </a:cubicBezTo>
                  <a:lnTo>
                    <a:pt x="75218" y="275553"/>
                  </a:lnTo>
                  <a:cubicBezTo>
                    <a:pt x="55269" y="275553"/>
                    <a:pt x="36137" y="267628"/>
                    <a:pt x="22031" y="253522"/>
                  </a:cubicBezTo>
                  <a:cubicBezTo>
                    <a:pt x="7925" y="239416"/>
                    <a:pt x="0" y="220284"/>
                    <a:pt x="0" y="200335"/>
                  </a:cubicBezTo>
                  <a:lnTo>
                    <a:pt x="0" y="75218"/>
                  </a:lnTo>
                  <a:cubicBezTo>
                    <a:pt x="0" y="55269"/>
                    <a:pt x="7925" y="36137"/>
                    <a:pt x="22031" y="22031"/>
                  </a:cubicBezTo>
                  <a:cubicBezTo>
                    <a:pt x="36137" y="7925"/>
                    <a:pt x="55269" y="0"/>
                    <a:pt x="75218" y="0"/>
                  </a:cubicBezTo>
                  <a:close/>
                </a:path>
              </a:pathLst>
            </a:custGeom>
            <a:solidFill>
              <a:srgbClr val="E6BF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g2fda0850647_0_126"/>
            <p:cNvSpPr txBox="1"/>
            <p:nvPr/>
          </p:nvSpPr>
          <p:spPr>
            <a:xfrm>
              <a:off x="0" y="28575"/>
              <a:ext cx="1067100" cy="24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1425" lIns="71425" spcFirstLastPara="1" rIns="71425" wrap="square" tIns="71425">
              <a:noAutofit/>
            </a:bodyPr>
            <a:lstStyle/>
            <a:p>
              <a:pPr indent="0" lvl="0" marL="0" marR="0" rtl="0" algn="ctr">
                <a:lnSpc>
                  <a:spcPct val="144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1" name="Google Shape;611;g2fda0850647_0_126"/>
          <p:cNvSpPr txBox="1"/>
          <p:nvPr/>
        </p:nvSpPr>
        <p:spPr>
          <a:xfrm>
            <a:off x="7636067" y="4369788"/>
            <a:ext cx="30882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5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93"/>
              <a:buFont typeface="Arial"/>
              <a:buNone/>
            </a:pPr>
            <a:r>
              <a:rPr b="0" i="0" lang="en-US" sz="309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Notebook de hoy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g2fda0850647_0_126"/>
          <p:cNvSpPr txBox="1"/>
          <p:nvPr/>
        </p:nvSpPr>
        <p:spPr>
          <a:xfrm>
            <a:off x="36149" y="5340700"/>
            <a:ext cx="18215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50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US" sz="3400" u="sng">
                <a:solidFill>
                  <a:schemeClr val="hlink"/>
                </a:solidFill>
                <a:latin typeface="Patrick Hand"/>
                <a:ea typeface="Patrick Hand"/>
                <a:cs typeface="Patrick Hand"/>
                <a:sym typeface="Patrick Hand"/>
                <a:hlinkClick r:id="rId4"/>
              </a:rPr>
              <a:t>https://colab.research.google.com/drive/1j7V0oLEx_LOBJrKONLSmr5EVZtZxIdax?usp=sharing</a:t>
            </a:r>
            <a:r>
              <a:rPr lang="en-US" sz="3400">
                <a:latin typeface="Patrick Hand"/>
                <a:ea typeface="Patrick Hand"/>
                <a:cs typeface="Patrick Hand"/>
                <a:sym typeface="Patrick Hand"/>
              </a:rPr>
              <a:t> </a:t>
            </a:r>
            <a:endParaRPr b="0" i="0" sz="34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F7F1"/>
        </a:solidFill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2f0954d788c_2_934"/>
          <p:cNvSpPr/>
          <p:nvPr/>
        </p:nvSpPr>
        <p:spPr>
          <a:xfrm>
            <a:off x="4742707" y="1056376"/>
            <a:ext cx="9699658" cy="3103890"/>
          </a:xfrm>
          <a:custGeom>
            <a:rect b="b" l="l" r="r" t="t"/>
            <a:pathLst>
              <a:path extrusionOk="0" h="3103890" w="9699658">
                <a:moveTo>
                  <a:pt x="0" y="0"/>
                </a:moveTo>
                <a:lnTo>
                  <a:pt x="9699657" y="0"/>
                </a:lnTo>
                <a:lnTo>
                  <a:pt x="9699657" y="3103891"/>
                </a:lnTo>
                <a:lnTo>
                  <a:pt x="0" y="31038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18" name="Google Shape;618;g2f0954d788c_2_934"/>
          <p:cNvSpPr txBox="1"/>
          <p:nvPr/>
        </p:nvSpPr>
        <p:spPr>
          <a:xfrm rot="-166732">
            <a:off x="4770895" y="1702341"/>
            <a:ext cx="9288122" cy="1662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99"/>
              <a:buFont typeface="Arial"/>
              <a:buNone/>
            </a:pPr>
            <a:r>
              <a:rPr b="0" i="0" lang="en-US" sz="7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Taller # </a:t>
            </a:r>
            <a:r>
              <a:rPr lang="en-US" sz="7200"/>
              <a:t>8</a:t>
            </a:r>
            <a:endParaRPr b="0" i="0" sz="7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99"/>
              <a:buFont typeface="Arial"/>
              <a:buNone/>
            </a:pPr>
            <a:r>
              <a:rPr lang="en-US" sz="3600">
                <a:latin typeface="Patrick Hand"/>
                <a:ea typeface="Patrick Hand"/>
                <a:cs typeface="Patrick Hand"/>
                <a:sym typeface="Patrick Hand"/>
              </a:rPr>
              <a:t>Ingeniería de características</a:t>
            </a:r>
            <a:endParaRPr b="0" i="0" sz="36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619" name="Google Shape;619;g2f0954d788c_2_934"/>
          <p:cNvSpPr/>
          <p:nvPr/>
        </p:nvSpPr>
        <p:spPr>
          <a:xfrm>
            <a:off x="10614397" y="2987343"/>
            <a:ext cx="2704795" cy="1249123"/>
          </a:xfrm>
          <a:custGeom>
            <a:rect b="b" l="l" r="r" t="t"/>
            <a:pathLst>
              <a:path extrusionOk="0" h="1249123" w="2704795">
                <a:moveTo>
                  <a:pt x="0" y="0"/>
                </a:moveTo>
                <a:lnTo>
                  <a:pt x="2704795" y="0"/>
                </a:lnTo>
                <a:lnTo>
                  <a:pt x="2704795" y="1249124"/>
                </a:lnTo>
                <a:lnTo>
                  <a:pt x="0" y="12491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20" name="Google Shape;620;g2f0954d788c_2_934"/>
          <p:cNvSpPr/>
          <p:nvPr/>
        </p:nvSpPr>
        <p:spPr>
          <a:xfrm rot="-491452">
            <a:off x="4392392" y="416899"/>
            <a:ext cx="2242333" cy="2042562"/>
          </a:xfrm>
          <a:custGeom>
            <a:rect b="b" l="l" r="r" t="t"/>
            <a:pathLst>
              <a:path extrusionOk="0" h="2042147" w="2241878">
                <a:moveTo>
                  <a:pt x="0" y="0"/>
                </a:moveTo>
                <a:lnTo>
                  <a:pt x="2241878" y="0"/>
                </a:lnTo>
                <a:lnTo>
                  <a:pt x="2241878" y="2042147"/>
                </a:lnTo>
                <a:lnTo>
                  <a:pt x="0" y="20421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21" name="Google Shape;621;g2f0954d788c_2_934"/>
          <p:cNvSpPr/>
          <p:nvPr/>
        </p:nvSpPr>
        <p:spPr>
          <a:xfrm rot="-1566986">
            <a:off x="15724723" y="2005989"/>
            <a:ext cx="1447128" cy="2074734"/>
          </a:xfrm>
          <a:custGeom>
            <a:rect b="b" l="l" r="r" t="t"/>
            <a:pathLst>
              <a:path extrusionOk="0" h="2075662" w="1447775">
                <a:moveTo>
                  <a:pt x="0" y="0"/>
                </a:moveTo>
                <a:lnTo>
                  <a:pt x="1447774" y="0"/>
                </a:lnTo>
                <a:lnTo>
                  <a:pt x="1447774" y="2075662"/>
                </a:lnTo>
                <a:lnTo>
                  <a:pt x="0" y="20756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22" name="Google Shape;622;g2f0954d788c_2_934"/>
          <p:cNvSpPr/>
          <p:nvPr/>
        </p:nvSpPr>
        <p:spPr>
          <a:xfrm>
            <a:off x="10538197" y="0"/>
            <a:ext cx="10083238" cy="1393320"/>
          </a:xfrm>
          <a:custGeom>
            <a:rect b="b" l="l" r="r" t="t"/>
            <a:pathLst>
              <a:path extrusionOk="0" h="1393320" w="10083238">
                <a:moveTo>
                  <a:pt x="0" y="0"/>
                </a:moveTo>
                <a:lnTo>
                  <a:pt x="10083238" y="0"/>
                </a:lnTo>
                <a:lnTo>
                  <a:pt x="10083238" y="1393320"/>
                </a:lnTo>
                <a:lnTo>
                  <a:pt x="0" y="13933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23" name="Google Shape;623;g2f0954d788c_2_934"/>
          <p:cNvSpPr/>
          <p:nvPr/>
        </p:nvSpPr>
        <p:spPr>
          <a:xfrm rot="10800000">
            <a:off x="-4283875" y="9456843"/>
            <a:ext cx="9279203" cy="2078243"/>
          </a:xfrm>
          <a:custGeom>
            <a:rect b="b" l="l" r="r" t="t"/>
            <a:pathLst>
              <a:path extrusionOk="0" h="2078243" w="9279203">
                <a:moveTo>
                  <a:pt x="0" y="0"/>
                </a:moveTo>
                <a:lnTo>
                  <a:pt x="9279203" y="0"/>
                </a:lnTo>
                <a:lnTo>
                  <a:pt x="9279203" y="2078242"/>
                </a:lnTo>
                <a:lnTo>
                  <a:pt x="0" y="20782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62061" r="0" t="0"/>
            </a:stretch>
          </a:blipFill>
          <a:ln>
            <a:noFill/>
          </a:ln>
        </p:spPr>
      </p:sp>
      <p:sp>
        <p:nvSpPr>
          <p:cNvPr id="624" name="Google Shape;624;g2f0954d788c_2_934"/>
          <p:cNvSpPr txBox="1"/>
          <p:nvPr/>
        </p:nvSpPr>
        <p:spPr>
          <a:xfrm>
            <a:off x="1511737" y="4716525"/>
            <a:ext cx="16161600" cy="27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50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US" sz="3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Realizar ingeniería de características a un conjunto de datos de su libre elección </a:t>
            </a:r>
            <a:br>
              <a:rPr lang="en-US" sz="3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</a:br>
            <a:r>
              <a:rPr lang="en-US" sz="3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(no olvidar separar en conjunto de datos de entrenamiento y prueba) </a:t>
            </a:r>
            <a:endParaRPr b="0" i="0" sz="3400" u="none" cap="none" strike="noStrike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marR="0" rtl="0" algn="ctr">
              <a:lnSpc>
                <a:spcPct val="1050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en-US" sz="3400" u="none" cap="none" strike="noStrik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Fecha de entrega: Septiembre </a:t>
            </a:r>
            <a:r>
              <a:rPr lang="en-US" sz="3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30</a:t>
            </a:r>
            <a:r>
              <a:rPr b="0" i="0" lang="en-US" sz="3400" u="none" cap="none" strike="noStrik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, 2024</a:t>
            </a:r>
            <a:endParaRPr b="0" i="0" sz="3400" u="none" cap="none" strike="noStrike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marR="0" rtl="0" algn="ctr">
              <a:lnSpc>
                <a:spcPct val="1050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0" i="0" sz="3400" u="none" cap="none" strike="noStrike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marR="0" rtl="0" algn="ctr">
              <a:lnSpc>
                <a:spcPct val="1050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0" i="0" sz="3400" u="none" cap="none" strike="noStrike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F7F1"/>
        </a:solidFill>
      </p:bgPr>
    </p:bg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2f348da547d_0_0"/>
          <p:cNvSpPr/>
          <p:nvPr/>
        </p:nvSpPr>
        <p:spPr>
          <a:xfrm flipH="1" rot="10800000">
            <a:off x="9216349" y="8913861"/>
            <a:ext cx="10609367" cy="1428216"/>
          </a:xfrm>
          <a:custGeom>
            <a:rect b="b" l="l" r="r" t="t"/>
            <a:pathLst>
              <a:path extrusionOk="0" h="1680254" w="12159733">
                <a:moveTo>
                  <a:pt x="12159733" y="0"/>
                </a:moveTo>
                <a:lnTo>
                  <a:pt x="0" y="0"/>
                </a:lnTo>
                <a:lnTo>
                  <a:pt x="0" y="1680254"/>
                </a:lnTo>
                <a:lnTo>
                  <a:pt x="12159733" y="1680254"/>
                </a:lnTo>
                <a:lnTo>
                  <a:pt x="12159733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30" name="Google Shape;630;g2f348da547d_0_0"/>
          <p:cNvSpPr/>
          <p:nvPr/>
        </p:nvSpPr>
        <p:spPr>
          <a:xfrm flipH="1">
            <a:off x="-1981433" y="-143925"/>
            <a:ext cx="12022483" cy="1278607"/>
          </a:xfrm>
          <a:custGeom>
            <a:rect b="b" l="l" r="r" t="t"/>
            <a:pathLst>
              <a:path extrusionOk="0" h="1800855" w="13032502">
                <a:moveTo>
                  <a:pt x="13032501" y="0"/>
                </a:moveTo>
                <a:lnTo>
                  <a:pt x="0" y="0"/>
                </a:lnTo>
                <a:lnTo>
                  <a:pt x="0" y="1800855"/>
                </a:lnTo>
                <a:lnTo>
                  <a:pt x="13032501" y="1800855"/>
                </a:lnTo>
                <a:lnTo>
                  <a:pt x="1303250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31" name="Google Shape;631;g2f348da547d_0_0"/>
          <p:cNvSpPr txBox="1"/>
          <p:nvPr/>
        </p:nvSpPr>
        <p:spPr>
          <a:xfrm>
            <a:off x="1222501" y="534900"/>
            <a:ext cx="15843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7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64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rPr>
              <a:t>Para enviar los talleres de código </a:t>
            </a:r>
            <a:endParaRPr b="0" i="0" sz="64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632" name="Google Shape;632;g2f348da547d_0_0"/>
          <p:cNvSpPr txBox="1"/>
          <p:nvPr/>
        </p:nvSpPr>
        <p:spPr>
          <a:xfrm>
            <a:off x="139950" y="1768150"/>
            <a:ext cx="17942700" cy="17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0850" lvl="0" marL="457200" marR="0" rtl="0" algn="l">
              <a:lnSpc>
                <a:spcPct val="117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ompiere"/>
              <a:buChar char="❏"/>
            </a:pPr>
            <a:r>
              <a:rPr b="0" i="0" lang="en-US" sz="35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Hacer click en </a:t>
            </a:r>
            <a:r>
              <a:rPr b="1" i="0" lang="en-US" sz="35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archivo </a:t>
            </a:r>
            <a:r>
              <a:rPr b="0" i="0" lang="en-US" sz="35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→ </a:t>
            </a:r>
            <a:r>
              <a:rPr b="1" i="0" lang="en-US" sz="35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guardar copia en mi Drive </a:t>
            </a:r>
            <a:r>
              <a:rPr b="0" i="0" lang="en-US" sz="35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para que les quede una copia en su cuenta, de lo contrario, los resultados no serán guardados.</a:t>
            </a:r>
            <a:endParaRPr b="0" i="0" sz="3500" u="none" cap="none" strike="noStrike">
              <a:solidFill>
                <a:srgbClr val="000000"/>
              </a:solidFill>
              <a:latin typeface="Pompiere"/>
              <a:ea typeface="Pompiere"/>
              <a:cs typeface="Pompiere"/>
              <a:sym typeface="Pompiere"/>
            </a:endParaRPr>
          </a:p>
          <a:p>
            <a:pPr indent="-450850" lvl="0" marL="457200" marR="0" rtl="0" algn="l">
              <a:lnSpc>
                <a:spcPct val="117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ompiere"/>
              <a:buChar char="❏"/>
            </a:pPr>
            <a:r>
              <a:rPr b="0" i="0" lang="en-US" sz="35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 En la copia creada, hacer click en </a:t>
            </a:r>
            <a:r>
              <a:rPr b="1" i="0" lang="en-US" sz="35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compartir</a:t>
            </a:r>
            <a:r>
              <a:rPr b="0" i="0" lang="en-US" sz="35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, asegurarse que el enlace sea visible a </a:t>
            </a:r>
            <a:r>
              <a:rPr b="1" i="0" lang="en-US" sz="35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cualquier persona</a:t>
            </a:r>
            <a:r>
              <a:rPr b="0" i="0" lang="en-US" sz="3500" u="none" cap="none" strike="noStrike">
                <a:solidFill>
                  <a:srgbClr val="000000"/>
                </a:solidFill>
                <a:latin typeface="Pompiere"/>
                <a:ea typeface="Pompiere"/>
                <a:cs typeface="Pompiere"/>
                <a:sym typeface="Pompiere"/>
              </a:rPr>
              <a:t>, copiar el enlace y enviarlo.</a:t>
            </a:r>
            <a:endParaRPr b="0" i="0" sz="3500" u="none" cap="none" strike="noStrike">
              <a:solidFill>
                <a:srgbClr val="000000"/>
              </a:solidFill>
              <a:latin typeface="Pompiere"/>
              <a:ea typeface="Pompiere"/>
              <a:cs typeface="Pompiere"/>
              <a:sym typeface="Pompiere"/>
            </a:endParaRPr>
          </a:p>
        </p:txBody>
      </p:sp>
      <p:pic>
        <p:nvPicPr>
          <p:cNvPr id="633" name="Google Shape;633;g2f348da547d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4325" y="3691950"/>
            <a:ext cx="8044831" cy="6414653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34" name="Google Shape;634;g2f348da547d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43556" y="4201025"/>
            <a:ext cx="9161503" cy="5041511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35" name="Google Shape;635;g2f348da547d_0_0"/>
          <p:cNvSpPr txBox="1"/>
          <p:nvPr/>
        </p:nvSpPr>
        <p:spPr>
          <a:xfrm>
            <a:off x="8763301" y="3645638"/>
            <a:ext cx="8922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0" i="0" lang="en-US" sz="3100" u="sng" cap="none" strike="noStrike">
                <a:solidFill>
                  <a:schemeClr val="hlink"/>
                </a:solidFill>
                <a:latin typeface="Patrick Hand"/>
                <a:ea typeface="Patrick Hand"/>
                <a:cs typeface="Patrick Hand"/>
                <a:sym typeface="Patrick Hand"/>
                <a:hlinkClick r:id="rId6"/>
              </a:rPr>
              <a:t>vroberta@unicomfacauca.edu.co</a:t>
            </a:r>
            <a:r>
              <a:rPr b="0" i="0" lang="en-US" sz="3100" u="none" cap="none" strike="noStrik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 </a:t>
            </a:r>
            <a:endParaRPr b="0" i="0" sz="31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F7F1"/>
        </a:solidFill>
      </p:bgPr>
    </p:bg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6"/>
          <p:cNvSpPr/>
          <p:nvPr/>
        </p:nvSpPr>
        <p:spPr>
          <a:xfrm flipH="1" rot="10800000">
            <a:off x="9223231" y="8895219"/>
            <a:ext cx="11552272" cy="1596314"/>
          </a:xfrm>
          <a:custGeom>
            <a:rect b="b" l="l" r="r" t="t"/>
            <a:pathLst>
              <a:path extrusionOk="0" h="1596314" w="11552272">
                <a:moveTo>
                  <a:pt x="11552272" y="0"/>
                </a:moveTo>
                <a:lnTo>
                  <a:pt x="0" y="0"/>
                </a:lnTo>
                <a:lnTo>
                  <a:pt x="0" y="1596314"/>
                </a:lnTo>
                <a:lnTo>
                  <a:pt x="11552272" y="1596314"/>
                </a:lnTo>
                <a:lnTo>
                  <a:pt x="11552272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1" name="Google Shape;641;p16"/>
          <p:cNvSpPr/>
          <p:nvPr/>
        </p:nvSpPr>
        <p:spPr>
          <a:xfrm flipH="1">
            <a:off x="-2649686" y="-149539"/>
            <a:ext cx="11546413" cy="1595504"/>
          </a:xfrm>
          <a:custGeom>
            <a:rect b="b" l="l" r="r" t="t"/>
            <a:pathLst>
              <a:path extrusionOk="0" h="1595504" w="11546413">
                <a:moveTo>
                  <a:pt x="11546413" y="0"/>
                </a:moveTo>
                <a:lnTo>
                  <a:pt x="0" y="0"/>
                </a:lnTo>
                <a:lnTo>
                  <a:pt x="0" y="1595505"/>
                </a:lnTo>
                <a:lnTo>
                  <a:pt x="11546413" y="1595505"/>
                </a:lnTo>
                <a:lnTo>
                  <a:pt x="11546413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2" name="Google Shape;642;p16"/>
          <p:cNvSpPr/>
          <p:nvPr/>
        </p:nvSpPr>
        <p:spPr>
          <a:xfrm rot="-491452">
            <a:off x="4366005" y="1559868"/>
            <a:ext cx="1707458" cy="1555338"/>
          </a:xfrm>
          <a:custGeom>
            <a:rect b="b" l="l" r="r" t="t"/>
            <a:pathLst>
              <a:path extrusionOk="0" h="1555022" w="1707111">
                <a:moveTo>
                  <a:pt x="0" y="0"/>
                </a:moveTo>
                <a:lnTo>
                  <a:pt x="1707110" y="0"/>
                </a:lnTo>
                <a:lnTo>
                  <a:pt x="1707110" y="1555023"/>
                </a:lnTo>
                <a:lnTo>
                  <a:pt x="0" y="15550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3" name="Google Shape;643;p16"/>
          <p:cNvSpPr/>
          <p:nvPr/>
        </p:nvSpPr>
        <p:spPr>
          <a:xfrm rot="-1566986">
            <a:off x="15590897" y="5685923"/>
            <a:ext cx="1480151" cy="2122081"/>
          </a:xfrm>
          <a:custGeom>
            <a:rect b="b" l="l" r="r" t="t"/>
            <a:pathLst>
              <a:path extrusionOk="0" h="2123030" w="1480813">
                <a:moveTo>
                  <a:pt x="0" y="0"/>
                </a:moveTo>
                <a:lnTo>
                  <a:pt x="1480813" y="0"/>
                </a:lnTo>
                <a:lnTo>
                  <a:pt x="1480813" y="2123030"/>
                </a:lnTo>
                <a:lnTo>
                  <a:pt x="0" y="21230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644" name="Google Shape;644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45130" y="2665165"/>
            <a:ext cx="7637033" cy="5414537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16"/>
          <p:cNvSpPr txBox="1"/>
          <p:nvPr/>
        </p:nvSpPr>
        <p:spPr>
          <a:xfrm>
            <a:off x="6175357" y="940214"/>
            <a:ext cx="83766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7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rPr>
              <a:t>¡Gracias!</a:t>
            </a:r>
            <a:endParaRPr b="0" i="0" sz="96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646" name="Google Shape;646;p16"/>
          <p:cNvSpPr txBox="1"/>
          <p:nvPr/>
        </p:nvSpPr>
        <p:spPr>
          <a:xfrm>
            <a:off x="228601" y="8101800"/>
            <a:ext cx="89220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0" i="0" lang="en-US" sz="3100" u="none" cap="none" strike="noStrik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¿Dudas? Email de la profe:</a:t>
            </a:r>
            <a:endParaRPr b="0" i="0" sz="3100" u="none" cap="none" strike="noStrike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marR="0" rtl="0" algn="just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0" i="0" lang="en-US" sz="3100" u="sng" cap="none" strike="noStrike">
                <a:solidFill>
                  <a:schemeClr val="hlink"/>
                </a:solidFill>
                <a:latin typeface="Patrick Hand"/>
                <a:ea typeface="Patrick Hand"/>
                <a:cs typeface="Patrick Hand"/>
                <a:sym typeface="Patrick Hand"/>
                <a:hlinkClick r:id="rId7"/>
              </a:rPr>
              <a:t>vroberta@unicomfacauca.edu.co</a:t>
            </a:r>
            <a:r>
              <a:rPr b="0" i="0" lang="en-US" sz="3100" u="none" cap="none" strike="noStrik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 </a:t>
            </a:r>
            <a:endParaRPr b="0" i="0" sz="3100" u="none" cap="none" strike="noStrike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marR="0" rtl="0" algn="just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0" i="0" lang="en-US" sz="3100" u="none" cap="none" strike="noStrik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Página web del curso con toda la info:</a:t>
            </a:r>
            <a:endParaRPr b="0" i="0" sz="3100" u="none" cap="none" strike="noStrike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marR="0" rtl="0" algn="just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0" i="0" lang="en-US" sz="3100" u="sng" cap="none" strike="noStrike">
                <a:solidFill>
                  <a:srgbClr val="0000FF"/>
                </a:solidFill>
                <a:latin typeface="Patrick Hand"/>
                <a:ea typeface="Patrick Hand"/>
                <a:cs typeface="Patrick Hand"/>
                <a:sym typeface="Patrick Hand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https://github.com/vivianamarquez/unicomfacauca-ai-2024</a:t>
            </a:r>
            <a:r>
              <a:rPr b="0" i="0" lang="en-US" sz="3100" u="none" cap="none" strike="noStrike">
                <a:solidFill>
                  <a:srgbClr val="000000"/>
                </a:solidFill>
                <a:latin typeface="Patrick Hand"/>
                <a:ea typeface="Patrick Hand"/>
                <a:cs typeface="Patrick Hand"/>
                <a:sym typeface="Patrick Hand"/>
              </a:rPr>
              <a:t> </a:t>
            </a:r>
            <a:endParaRPr b="0" i="0" sz="3100" u="none" cap="none" strike="noStrike">
              <a:solidFill>
                <a:srgbClr val="000000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BF7F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"/>
          <p:cNvSpPr/>
          <p:nvPr/>
        </p:nvSpPr>
        <p:spPr>
          <a:xfrm rot="10800000">
            <a:off x="-5599813" y="8633321"/>
            <a:ext cx="13959219" cy="1928910"/>
          </a:xfrm>
          <a:custGeom>
            <a:rect b="b" l="l" r="r" t="t"/>
            <a:pathLst>
              <a:path extrusionOk="0" h="1928910" w="13959219">
                <a:moveTo>
                  <a:pt x="0" y="0"/>
                </a:moveTo>
                <a:lnTo>
                  <a:pt x="13959219" y="0"/>
                </a:lnTo>
                <a:lnTo>
                  <a:pt x="13959219" y="1928910"/>
                </a:lnTo>
                <a:lnTo>
                  <a:pt x="0" y="19289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2" name="Google Shape;142;p2"/>
          <p:cNvSpPr/>
          <p:nvPr/>
        </p:nvSpPr>
        <p:spPr>
          <a:xfrm rot="5400000">
            <a:off x="4796865" y="-1221413"/>
            <a:ext cx="9248847" cy="13174673"/>
          </a:xfrm>
          <a:custGeom>
            <a:rect b="b" l="l" r="r" t="t"/>
            <a:pathLst>
              <a:path extrusionOk="0" h="8739418" w="6927975">
                <a:moveTo>
                  <a:pt x="0" y="0"/>
                </a:moveTo>
                <a:lnTo>
                  <a:pt x="6927974" y="0"/>
                </a:lnTo>
                <a:lnTo>
                  <a:pt x="6927974" y="8739418"/>
                </a:lnTo>
                <a:lnTo>
                  <a:pt x="0" y="87394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3" name="Google Shape;143;p2"/>
          <p:cNvSpPr/>
          <p:nvPr/>
        </p:nvSpPr>
        <p:spPr>
          <a:xfrm>
            <a:off x="649902" y="492000"/>
            <a:ext cx="3266181" cy="2862487"/>
          </a:xfrm>
          <a:custGeom>
            <a:rect b="b" l="l" r="r" t="t"/>
            <a:pathLst>
              <a:path extrusionOk="0" h="3975676" w="4584113">
                <a:moveTo>
                  <a:pt x="0" y="0"/>
                </a:moveTo>
                <a:lnTo>
                  <a:pt x="4584113" y="0"/>
                </a:lnTo>
                <a:lnTo>
                  <a:pt x="4584113" y="3975676"/>
                </a:lnTo>
                <a:lnTo>
                  <a:pt x="0" y="39756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4" name="Google Shape;144;p2"/>
          <p:cNvSpPr txBox="1"/>
          <p:nvPr/>
        </p:nvSpPr>
        <p:spPr>
          <a:xfrm rot="-811169">
            <a:off x="948021" y="1461015"/>
            <a:ext cx="2589658" cy="1145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9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16"/>
              <a:buFont typeface="Arial"/>
              <a:buNone/>
            </a:pPr>
            <a:r>
              <a:rPr b="0" i="0" lang="en-US" sz="7516" u="none" cap="none" strike="noStrike">
                <a:solidFill>
                  <a:srgbClr val="000000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Agenda</a:t>
            </a:r>
            <a:endParaRPr b="0" i="0" sz="700" u="none" cap="none" strike="noStrike">
              <a:solidFill>
                <a:srgbClr val="000000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145" name="Google Shape;145;p2"/>
          <p:cNvSpPr txBox="1"/>
          <p:nvPr/>
        </p:nvSpPr>
        <p:spPr>
          <a:xfrm>
            <a:off x="3906152" y="972225"/>
            <a:ext cx="10475700" cy="85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89369" lvl="1" marL="1050499" marR="0" rtl="0" algn="l">
              <a:lnSpc>
                <a:spcPct val="133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Patrick Hand"/>
              <a:buAutoNum type="arabicPeriod"/>
            </a:pPr>
            <a:r>
              <a:rPr lang="en-US" sz="43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Resumen rápido del flujo de trabajo en un proyecto de ciencia de datos</a:t>
            </a:r>
            <a:endParaRPr sz="43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489369" lvl="1" marL="1050499" marR="0" rtl="0" algn="l">
              <a:lnSpc>
                <a:spcPct val="133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Patrick Hand"/>
              <a:buAutoNum type="arabicPeriod"/>
            </a:pPr>
            <a:r>
              <a:rPr lang="en-US" sz="43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Conjunto de entrenamiento y prueba</a:t>
            </a:r>
            <a:endParaRPr sz="43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489369" lvl="1" marL="1050499" marR="0" rtl="0" algn="l">
              <a:lnSpc>
                <a:spcPct val="133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Patrick Hand"/>
              <a:buAutoNum type="arabicPeriod"/>
            </a:pPr>
            <a:r>
              <a:rPr lang="en-US" sz="43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Ingeniería de características</a:t>
            </a:r>
            <a:endParaRPr sz="43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489369" lvl="1" marL="1050499" marR="0" rtl="0" algn="l">
              <a:lnSpc>
                <a:spcPct val="133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Patrick Hand"/>
              <a:buAutoNum type="arabicPeriod"/>
            </a:pPr>
            <a:r>
              <a:rPr lang="en-US" sz="43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.fit vs .transform vs. fit_transform</a:t>
            </a:r>
            <a:endParaRPr sz="43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489369" lvl="1" marL="1050499" marR="0" rtl="0" algn="l">
              <a:lnSpc>
                <a:spcPct val="133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Patrick Hand"/>
              <a:buAutoNum type="arabicPeriod"/>
            </a:pPr>
            <a:r>
              <a:rPr lang="en-US" sz="43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Técnicas de Ingeniería de Características</a:t>
            </a:r>
            <a:endParaRPr sz="43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501650" lvl="2" marL="1371600" marR="0" rtl="0" algn="l">
              <a:lnSpc>
                <a:spcPct val="133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Patrick Hand"/>
              <a:buChar char="■"/>
            </a:pPr>
            <a:r>
              <a:rPr lang="en-US" sz="43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Codificación de variables categóricas</a:t>
            </a:r>
            <a:endParaRPr sz="43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501650" lvl="2" marL="1371600" marR="0" rtl="0" algn="l">
              <a:lnSpc>
                <a:spcPct val="133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Patrick Hand"/>
              <a:buChar char="■"/>
            </a:pPr>
            <a:r>
              <a:rPr lang="en-US" sz="43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Escalado de variables numéricas</a:t>
            </a:r>
            <a:endParaRPr sz="43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501650" lvl="2" marL="1371600" marR="0" rtl="0" algn="l">
              <a:lnSpc>
                <a:spcPct val="133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Patrick Hand"/>
              <a:buChar char="■"/>
            </a:pPr>
            <a:r>
              <a:rPr lang="en-US" sz="43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Valores faltantes </a:t>
            </a:r>
            <a:endParaRPr sz="43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501650" lvl="2" marL="1371600" marR="0" rtl="0" algn="l">
              <a:lnSpc>
                <a:spcPct val="133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Patrick Hand"/>
              <a:buChar char="■"/>
            </a:pPr>
            <a:r>
              <a:rPr lang="en-US" sz="43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Cómo manipular texto</a:t>
            </a:r>
            <a:endParaRPr sz="43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46" name="Google Shape;146;p2"/>
          <p:cNvSpPr/>
          <p:nvPr/>
        </p:nvSpPr>
        <p:spPr>
          <a:xfrm rot="-1566986">
            <a:off x="16235778" y="7856812"/>
            <a:ext cx="1442652" cy="2068317"/>
          </a:xfrm>
          <a:custGeom>
            <a:rect b="b" l="l" r="r" t="t"/>
            <a:pathLst>
              <a:path extrusionOk="0" h="2069242" w="1443297">
                <a:moveTo>
                  <a:pt x="0" y="0"/>
                </a:moveTo>
                <a:lnTo>
                  <a:pt x="1443297" y="0"/>
                </a:lnTo>
                <a:lnTo>
                  <a:pt x="1443297" y="2069242"/>
                </a:lnTo>
                <a:lnTo>
                  <a:pt x="0" y="20692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2"/>
          <p:cNvSpPr/>
          <p:nvPr/>
        </p:nvSpPr>
        <p:spPr>
          <a:xfrm>
            <a:off x="9752595" y="-301411"/>
            <a:ext cx="12710840" cy="1756407"/>
          </a:xfrm>
          <a:custGeom>
            <a:rect b="b" l="l" r="r" t="t"/>
            <a:pathLst>
              <a:path extrusionOk="0" h="1756407" w="12710840">
                <a:moveTo>
                  <a:pt x="0" y="0"/>
                </a:moveTo>
                <a:lnTo>
                  <a:pt x="12710840" y="0"/>
                </a:lnTo>
                <a:lnTo>
                  <a:pt x="12710840" y="1756407"/>
                </a:lnTo>
                <a:lnTo>
                  <a:pt x="0" y="17564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8" name="Google Shape;148;p2"/>
          <p:cNvSpPr/>
          <p:nvPr/>
        </p:nvSpPr>
        <p:spPr>
          <a:xfrm rot="6189997">
            <a:off x="15752561" y="377611"/>
            <a:ext cx="1512244" cy="1377517"/>
          </a:xfrm>
          <a:custGeom>
            <a:rect b="b" l="l" r="r" t="t"/>
            <a:pathLst>
              <a:path extrusionOk="0" h="1379233" w="1514128">
                <a:moveTo>
                  <a:pt x="0" y="0"/>
                </a:moveTo>
                <a:lnTo>
                  <a:pt x="1514129" y="0"/>
                </a:lnTo>
                <a:lnTo>
                  <a:pt x="1514129" y="1379234"/>
                </a:lnTo>
                <a:lnTo>
                  <a:pt x="0" y="13792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3c61110f8_0_353"/>
          <p:cNvSpPr txBox="1"/>
          <p:nvPr/>
        </p:nvSpPr>
        <p:spPr>
          <a:xfrm>
            <a:off x="526550" y="1545638"/>
            <a:ext cx="1269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Partes de un modelo de Machine Learning</a:t>
            </a:r>
            <a:endParaRPr b="1" sz="44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" name="Google Shape;154;g303c61110f8_0_353"/>
          <p:cNvPicPr preferRelativeResize="0"/>
          <p:nvPr/>
        </p:nvPicPr>
        <p:blipFill rotWithShape="1">
          <a:blip r:embed="rId3">
            <a:alphaModFix/>
          </a:blip>
          <a:srcRect b="0" l="0" r="33906" t="0"/>
          <a:stretch/>
        </p:blipFill>
        <p:spPr>
          <a:xfrm>
            <a:off x="2805150" y="3039350"/>
            <a:ext cx="12381851" cy="65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03c61110f8_0_358"/>
          <p:cNvSpPr txBox="1"/>
          <p:nvPr/>
        </p:nvSpPr>
        <p:spPr>
          <a:xfrm>
            <a:off x="288000" y="642538"/>
            <a:ext cx="1269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Partes de un modelo de Machine Learning</a:t>
            </a:r>
            <a:endParaRPr b="1" sz="44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303c61110f8_0_358"/>
          <p:cNvSpPr txBox="1"/>
          <p:nvPr/>
        </p:nvSpPr>
        <p:spPr>
          <a:xfrm>
            <a:off x="699552" y="1871450"/>
            <a:ext cx="16411800" cy="77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Entradas del Modelo</a:t>
            </a:r>
            <a:b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Son las variables o datos de entrada que se utilizan para hacer predicciones</a:t>
            </a:r>
            <a:endParaRPr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838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También conocidas como: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Input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Características (Features)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Atributos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Predictores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Entradas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Variables independientes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Dimensiones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X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Probablemente más…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838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g303c61110f8_0_358"/>
          <p:cNvPicPr preferRelativeResize="0"/>
          <p:nvPr/>
        </p:nvPicPr>
        <p:blipFill rotWithShape="1">
          <a:blip r:embed="rId3">
            <a:alphaModFix/>
          </a:blip>
          <a:srcRect b="0" l="719" r="33908" t="0"/>
          <a:stretch/>
        </p:blipFill>
        <p:spPr>
          <a:xfrm>
            <a:off x="6546575" y="3158875"/>
            <a:ext cx="11626173" cy="4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303c61110f8_0_358"/>
          <p:cNvSpPr/>
          <p:nvPr/>
        </p:nvSpPr>
        <p:spPr>
          <a:xfrm>
            <a:off x="8418750" y="5022769"/>
            <a:ext cx="7461600" cy="2189400"/>
          </a:xfrm>
          <a:prstGeom prst="rect">
            <a:avLst/>
          </a:prstGeom>
          <a:noFill/>
          <a:ln cap="flat" cmpd="sng" w="19050">
            <a:solidFill>
              <a:srgbClr val="ED19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g303c61110f8_0_365"/>
          <p:cNvPicPr preferRelativeResize="0"/>
          <p:nvPr/>
        </p:nvPicPr>
        <p:blipFill rotWithShape="1">
          <a:blip r:embed="rId3">
            <a:alphaModFix/>
          </a:blip>
          <a:srcRect b="0" l="0" r="33906" t="0"/>
          <a:stretch/>
        </p:blipFill>
        <p:spPr>
          <a:xfrm>
            <a:off x="6418300" y="3158885"/>
            <a:ext cx="11754451" cy="426461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303c61110f8_0_365"/>
          <p:cNvSpPr txBox="1"/>
          <p:nvPr/>
        </p:nvSpPr>
        <p:spPr>
          <a:xfrm>
            <a:off x="567052" y="1767400"/>
            <a:ext cx="164118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Salidas del Modelo </a:t>
            </a:r>
            <a:b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Son los valores o resultados que el modelo intenta predecir a partir de los datos de entrada</a:t>
            </a:r>
            <a:b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</a:b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También conocidas como:</a:t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Output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Objetivo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Respuesta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Target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Salida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Variable dependiente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Etiquetas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Y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3937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Probablemente más…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g303c61110f8_0_365"/>
          <p:cNvSpPr/>
          <p:nvPr/>
        </p:nvSpPr>
        <p:spPr>
          <a:xfrm>
            <a:off x="15800200" y="5013600"/>
            <a:ext cx="1382400" cy="2189400"/>
          </a:xfrm>
          <a:prstGeom prst="rect">
            <a:avLst/>
          </a:prstGeom>
          <a:noFill/>
          <a:ln cap="flat" cmpd="sng" w="19050">
            <a:solidFill>
              <a:srgbClr val="ED19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303c61110f8_0_365"/>
          <p:cNvSpPr txBox="1"/>
          <p:nvPr/>
        </p:nvSpPr>
        <p:spPr>
          <a:xfrm>
            <a:off x="288000" y="642538"/>
            <a:ext cx="1269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Partes de un modelo de Machine Learning</a:t>
            </a:r>
            <a:endParaRPr b="1" sz="44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g303c61110f8_0_372"/>
          <p:cNvPicPr preferRelativeResize="0"/>
          <p:nvPr/>
        </p:nvPicPr>
        <p:blipFill rotWithShape="1">
          <a:blip r:embed="rId3">
            <a:alphaModFix/>
          </a:blip>
          <a:srcRect b="0" l="0" r="33906" t="0"/>
          <a:stretch/>
        </p:blipFill>
        <p:spPr>
          <a:xfrm>
            <a:off x="6418300" y="3158885"/>
            <a:ext cx="11754451" cy="4264613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303c61110f8_0_372"/>
          <p:cNvSpPr txBox="1"/>
          <p:nvPr/>
        </p:nvSpPr>
        <p:spPr>
          <a:xfrm>
            <a:off x="461027" y="1890575"/>
            <a:ext cx="16411800" cy="6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83775" lIns="167625" spcFirstLastPara="1" rIns="167625" wrap="square" tIns="837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Fila de datos (Input + Output)</a:t>
            </a:r>
            <a:endParaRPr b="1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Cada fila representa una observación o un caso específico dentro del conjunto de datos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t/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También conocida como:</a:t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Observación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Punto de datos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Registro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Fila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615950" lvl="0" marL="838200" rtl="0" algn="l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3100"/>
              <a:buFont typeface="Roboto"/>
              <a:buChar char="▪"/>
            </a:pPr>
            <a:r>
              <a:rPr lang="en-US" sz="3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Probablemente más…</a:t>
            </a:r>
            <a:endParaRPr sz="31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g303c61110f8_0_372"/>
          <p:cNvSpPr/>
          <p:nvPr/>
        </p:nvSpPr>
        <p:spPr>
          <a:xfrm>
            <a:off x="9442450" y="5007788"/>
            <a:ext cx="7725000" cy="411300"/>
          </a:xfrm>
          <a:prstGeom prst="rect">
            <a:avLst/>
          </a:prstGeom>
          <a:noFill/>
          <a:ln cap="flat" cmpd="sng" w="19050">
            <a:solidFill>
              <a:srgbClr val="ED19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67625" lIns="167625" spcFirstLastPara="1" rIns="167625" wrap="square" tIns="167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303c61110f8_0_372"/>
          <p:cNvSpPr txBox="1"/>
          <p:nvPr/>
        </p:nvSpPr>
        <p:spPr>
          <a:xfrm>
            <a:off x="288000" y="642538"/>
            <a:ext cx="1269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167625" lIns="167625" spcFirstLastPara="1" rIns="167625" wrap="square" tIns="1676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44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Partes de un modelo de Machine Learning</a:t>
            </a:r>
            <a:endParaRPr b="1" sz="44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